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4" r:id="rId3"/>
    <p:sldId id="277" r:id="rId4"/>
    <p:sldId id="278" r:id="rId5"/>
    <p:sldId id="279" r:id="rId6"/>
    <p:sldId id="280" r:id="rId7"/>
    <p:sldId id="265" r:id="rId8"/>
    <p:sldId id="291" r:id="rId9"/>
    <p:sldId id="292" r:id="rId10"/>
    <p:sldId id="289" r:id="rId11"/>
    <p:sldId id="293" r:id="rId12"/>
    <p:sldId id="281" r:id="rId13"/>
    <p:sldId id="294" r:id="rId14"/>
    <p:sldId id="295" r:id="rId15"/>
    <p:sldId id="296" r:id="rId16"/>
    <p:sldId id="297" r:id="rId17"/>
    <p:sldId id="298" r:id="rId18"/>
    <p:sldId id="299" r:id="rId19"/>
    <p:sldId id="282" r:id="rId20"/>
    <p:sldId id="301" r:id="rId21"/>
    <p:sldId id="300" r:id="rId22"/>
    <p:sldId id="302" r:id="rId23"/>
    <p:sldId id="303" r:id="rId24"/>
    <p:sldId id="267" r:id="rId25"/>
    <p:sldId id="270" r:id="rId26"/>
    <p:sldId id="304" r:id="rId27"/>
    <p:sldId id="290" r:id="rId28"/>
    <p:sldId id="261" r:id="rId29"/>
    <p:sldId id="30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4697"/>
  </p:normalViewPr>
  <p:slideViewPr>
    <p:cSldViewPr snapToGrid="0">
      <p:cViewPr varScale="1">
        <p:scale>
          <a:sx n="108" d="100"/>
          <a:sy n="108"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D39ED-17C3-894F-BFF4-50354BA209A3}"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n-GB"/>
        </a:p>
      </dgm:t>
    </dgm:pt>
    <dgm:pt modelId="{E0DA065D-CC62-F64A-8E85-858D561374A3}">
      <dgm:prSet phldrT="[Text]"/>
      <dgm:spPr/>
      <dgm:t>
        <a:bodyPr/>
        <a:lstStyle/>
        <a:p>
          <a:r>
            <a:rPr lang="en-US" dirty="0"/>
            <a:t>CAMHS Workers in Schools (CWIS)</a:t>
          </a:r>
        </a:p>
      </dgm:t>
    </dgm:pt>
    <dgm:pt modelId="{F4FAC4B4-0D6F-4343-96A3-EF6E9783AE16}" type="parTrans" cxnId="{C3B28AE3-18F8-EA46-AA35-D18818A75FB7}">
      <dgm:prSet/>
      <dgm:spPr/>
      <dgm:t>
        <a:bodyPr/>
        <a:lstStyle/>
        <a:p>
          <a:endParaRPr lang="en-US"/>
        </a:p>
      </dgm:t>
    </dgm:pt>
    <dgm:pt modelId="{846C322E-45AC-484C-BCB0-5167EB6F66A4}" type="sibTrans" cxnId="{C3B28AE3-18F8-EA46-AA35-D18818A75FB7}">
      <dgm:prSet/>
      <dgm:spPr/>
      <dgm:t>
        <a:bodyPr/>
        <a:lstStyle/>
        <a:p>
          <a:endParaRPr lang="en-US"/>
        </a:p>
      </dgm:t>
    </dgm:pt>
    <dgm:pt modelId="{7F74DCC0-330D-0141-A44E-987F203D566A}">
      <dgm:prSet phldrT="[Text]"/>
      <dgm:spPr/>
      <dgm:t>
        <a:bodyPr/>
        <a:lstStyle/>
        <a:p>
          <a:r>
            <a:rPr lang="en-US" dirty="0"/>
            <a:t>Wellbeing Framework Partners (WFP)</a:t>
          </a:r>
        </a:p>
      </dgm:t>
    </dgm:pt>
    <dgm:pt modelId="{F44B5ED1-0912-6B42-914B-ADD77B7CD1D1}" type="parTrans" cxnId="{7B9FAB4B-BB9F-2545-A514-76598068F074}">
      <dgm:prSet/>
      <dgm:spPr/>
      <dgm:t>
        <a:bodyPr/>
        <a:lstStyle/>
        <a:p>
          <a:endParaRPr lang="en-US"/>
        </a:p>
      </dgm:t>
    </dgm:pt>
    <dgm:pt modelId="{285701D8-982D-9B49-9692-38FE0A1EC196}" type="sibTrans" cxnId="{7B9FAB4B-BB9F-2545-A514-76598068F074}">
      <dgm:prSet/>
      <dgm:spPr/>
      <dgm:t>
        <a:bodyPr/>
        <a:lstStyle/>
        <a:p>
          <a:endParaRPr lang="en-US"/>
        </a:p>
      </dgm:t>
    </dgm:pt>
    <dgm:pt modelId="{FB5693B6-79D7-2C46-8F38-97B8167337B1}">
      <dgm:prSet phldrT="[Text]"/>
      <dgm:spPr/>
      <dgm:t>
        <a:bodyPr/>
        <a:lstStyle/>
        <a:p>
          <a:r>
            <a:rPr lang="en-US" dirty="0"/>
            <a:t>Mental Health Lead in schools (MHL)</a:t>
          </a:r>
        </a:p>
      </dgm:t>
    </dgm:pt>
    <dgm:pt modelId="{CF33B424-929F-9E4E-80EB-EAC8020136DF}" type="parTrans" cxnId="{9BEB5471-F8B5-F441-A96C-19B4F0BA9587}">
      <dgm:prSet/>
      <dgm:spPr/>
      <dgm:t>
        <a:bodyPr/>
        <a:lstStyle/>
        <a:p>
          <a:endParaRPr lang="en-US"/>
        </a:p>
      </dgm:t>
    </dgm:pt>
    <dgm:pt modelId="{5200667F-74AC-AE44-BC36-0B511B7957D8}" type="sibTrans" cxnId="{9BEB5471-F8B5-F441-A96C-19B4F0BA9587}">
      <dgm:prSet/>
      <dgm:spPr/>
      <dgm:t>
        <a:bodyPr/>
        <a:lstStyle/>
        <a:p>
          <a:endParaRPr lang="en-US"/>
        </a:p>
      </dgm:t>
    </dgm:pt>
    <dgm:pt modelId="{026C8840-D2B3-44E0-9899-F9974FB5E4D5}">
      <dgm:prSet phldrT="[Text]"/>
      <dgm:spPr/>
      <dgm:t>
        <a:bodyPr/>
        <a:lstStyle/>
        <a:p>
          <a:endParaRPr lang="en-GB"/>
        </a:p>
      </dgm:t>
    </dgm:pt>
    <dgm:pt modelId="{52A0A1EB-963D-4469-A2CF-EB2E4D635862}" type="parTrans" cxnId="{5064C3B3-4C73-4DB0-BB5A-34F4EC5243CA}">
      <dgm:prSet/>
      <dgm:spPr/>
      <dgm:t>
        <a:bodyPr/>
        <a:lstStyle/>
        <a:p>
          <a:endParaRPr lang="en-GB"/>
        </a:p>
      </dgm:t>
    </dgm:pt>
    <dgm:pt modelId="{46110C6A-463B-4050-90F0-EDAD6EC86F5A}" type="sibTrans" cxnId="{5064C3B3-4C73-4DB0-BB5A-34F4EC5243CA}">
      <dgm:prSet/>
      <dgm:spPr/>
      <dgm:t>
        <a:bodyPr/>
        <a:lstStyle/>
        <a:p>
          <a:endParaRPr lang="en-GB"/>
        </a:p>
      </dgm:t>
    </dgm:pt>
    <dgm:pt modelId="{EE005036-4996-0B4E-87E1-A2739812508B}" type="pres">
      <dgm:prSet presAssocID="{C47D39ED-17C3-894F-BFF4-50354BA209A3}" presName="composite" presStyleCnt="0">
        <dgm:presLayoutVars>
          <dgm:chMax val="3"/>
          <dgm:animLvl val="lvl"/>
          <dgm:resizeHandles val="exact"/>
        </dgm:presLayoutVars>
      </dgm:prSet>
      <dgm:spPr/>
    </dgm:pt>
    <dgm:pt modelId="{C4D788C8-E15C-594F-B98F-DF7566E7EC0A}" type="pres">
      <dgm:prSet presAssocID="{E0DA065D-CC62-F64A-8E85-858D561374A3}" presName="gear1" presStyleLbl="node1" presStyleIdx="0" presStyleCnt="3" custScaleX="93868" custScaleY="94860">
        <dgm:presLayoutVars>
          <dgm:chMax val="1"/>
          <dgm:bulletEnabled val="1"/>
        </dgm:presLayoutVars>
      </dgm:prSet>
      <dgm:spPr/>
    </dgm:pt>
    <dgm:pt modelId="{9C9A55DA-971D-2F40-BC78-A4AE9FEB80B3}" type="pres">
      <dgm:prSet presAssocID="{E0DA065D-CC62-F64A-8E85-858D561374A3}" presName="gear1srcNode" presStyleLbl="node1" presStyleIdx="0" presStyleCnt="3"/>
      <dgm:spPr/>
    </dgm:pt>
    <dgm:pt modelId="{4E35D994-54C4-6545-A7EB-B3BA2F8E5C9B}" type="pres">
      <dgm:prSet presAssocID="{E0DA065D-CC62-F64A-8E85-858D561374A3}" presName="gear1dstNode" presStyleLbl="node1" presStyleIdx="0" presStyleCnt="3"/>
      <dgm:spPr/>
    </dgm:pt>
    <dgm:pt modelId="{DC93EC8E-195E-C94C-83F4-E549EDDE1568}" type="pres">
      <dgm:prSet presAssocID="{7F74DCC0-330D-0141-A44E-987F203D566A}" presName="gear2" presStyleLbl="node1" presStyleIdx="1" presStyleCnt="3" custScaleX="164180" custScaleY="149320" custLinFactNeighborX="-23611" custLinFactNeighborY="33255">
        <dgm:presLayoutVars>
          <dgm:chMax val="1"/>
          <dgm:bulletEnabled val="1"/>
        </dgm:presLayoutVars>
      </dgm:prSet>
      <dgm:spPr/>
    </dgm:pt>
    <dgm:pt modelId="{93EB99CE-5EA4-0042-8E65-E903784D34D7}" type="pres">
      <dgm:prSet presAssocID="{7F74DCC0-330D-0141-A44E-987F203D566A}" presName="gear2srcNode" presStyleLbl="node1" presStyleIdx="1" presStyleCnt="3"/>
      <dgm:spPr/>
    </dgm:pt>
    <dgm:pt modelId="{6CA8BF35-B1E9-B345-8CDE-50361D9D8755}" type="pres">
      <dgm:prSet presAssocID="{7F74DCC0-330D-0141-A44E-987F203D566A}" presName="gear2dstNode" presStyleLbl="node1" presStyleIdx="1" presStyleCnt="3"/>
      <dgm:spPr/>
    </dgm:pt>
    <dgm:pt modelId="{79A9ACE7-0CFA-5344-80FE-052F701A071C}" type="pres">
      <dgm:prSet presAssocID="{FB5693B6-79D7-2C46-8F38-97B8167337B1}" presName="gear3" presStyleLbl="node1" presStyleIdx="2" presStyleCnt="3" custScaleX="150332" custScaleY="155731" custLinFactNeighborX="6933" custLinFactNeighborY="-3733"/>
      <dgm:spPr/>
    </dgm:pt>
    <dgm:pt modelId="{E12AEBE1-5039-E74E-A6CD-478BAAABE3EE}" type="pres">
      <dgm:prSet presAssocID="{FB5693B6-79D7-2C46-8F38-97B8167337B1}" presName="gear3tx" presStyleLbl="node1" presStyleIdx="2" presStyleCnt="3">
        <dgm:presLayoutVars>
          <dgm:chMax val="1"/>
          <dgm:bulletEnabled val="1"/>
        </dgm:presLayoutVars>
      </dgm:prSet>
      <dgm:spPr/>
    </dgm:pt>
    <dgm:pt modelId="{F0D32869-8C93-0E41-A32C-8A87DF69B1AC}" type="pres">
      <dgm:prSet presAssocID="{FB5693B6-79D7-2C46-8F38-97B8167337B1}" presName="gear3srcNode" presStyleLbl="node1" presStyleIdx="2" presStyleCnt="3"/>
      <dgm:spPr/>
    </dgm:pt>
    <dgm:pt modelId="{989206B3-3298-8844-A532-5DBECD62BC0A}" type="pres">
      <dgm:prSet presAssocID="{FB5693B6-79D7-2C46-8F38-97B8167337B1}" presName="gear3dstNode" presStyleLbl="node1" presStyleIdx="2" presStyleCnt="3"/>
      <dgm:spPr/>
    </dgm:pt>
    <dgm:pt modelId="{2B2753B4-3169-0C4B-B9BD-9DD4638FC2E3}" type="pres">
      <dgm:prSet presAssocID="{846C322E-45AC-484C-BCB0-5167EB6F66A4}" presName="connector1" presStyleLbl="sibTrans2D1" presStyleIdx="0" presStyleCnt="3"/>
      <dgm:spPr/>
    </dgm:pt>
    <dgm:pt modelId="{770A8DA3-9F52-FB4B-8285-C774F4292F0B}" type="pres">
      <dgm:prSet presAssocID="{285701D8-982D-9B49-9692-38FE0A1EC196}" presName="connector2" presStyleLbl="sibTrans2D1" presStyleIdx="1" presStyleCnt="3"/>
      <dgm:spPr/>
    </dgm:pt>
    <dgm:pt modelId="{02827090-6340-DE4C-A479-39C052612EF8}" type="pres">
      <dgm:prSet presAssocID="{5200667F-74AC-AE44-BC36-0B511B7957D8}" presName="connector3" presStyleLbl="sibTrans2D1" presStyleIdx="2" presStyleCnt="3"/>
      <dgm:spPr/>
    </dgm:pt>
  </dgm:ptLst>
  <dgm:cxnLst>
    <dgm:cxn modelId="{229CDA12-E766-48A7-B342-2B79DB0CD891}" type="presOf" srcId="{7F74DCC0-330D-0141-A44E-987F203D566A}" destId="{6CA8BF35-B1E9-B345-8CDE-50361D9D8755}" srcOrd="2" destOrd="0" presId="urn:microsoft.com/office/officeart/2005/8/layout/gear1"/>
    <dgm:cxn modelId="{15CE8327-0D9B-4185-9B2E-4D4F1B5B5E59}" type="presOf" srcId="{5200667F-74AC-AE44-BC36-0B511B7957D8}" destId="{02827090-6340-DE4C-A479-39C052612EF8}" srcOrd="0" destOrd="0" presId="urn:microsoft.com/office/officeart/2005/8/layout/gear1"/>
    <dgm:cxn modelId="{998D072F-E7E2-4400-93E2-B940542A3F85}" type="presOf" srcId="{E0DA065D-CC62-F64A-8E85-858D561374A3}" destId="{C4D788C8-E15C-594F-B98F-DF7566E7EC0A}" srcOrd="0" destOrd="0" presId="urn:microsoft.com/office/officeart/2005/8/layout/gear1"/>
    <dgm:cxn modelId="{7B9FAB4B-BB9F-2545-A514-76598068F074}" srcId="{C47D39ED-17C3-894F-BFF4-50354BA209A3}" destId="{7F74DCC0-330D-0141-A44E-987F203D566A}" srcOrd="1" destOrd="0" parTransId="{F44B5ED1-0912-6B42-914B-ADD77B7CD1D1}" sibTransId="{285701D8-982D-9B49-9692-38FE0A1EC196}"/>
    <dgm:cxn modelId="{F2270C68-4018-48D4-ABD1-ED8364D14F52}" type="presOf" srcId="{FB5693B6-79D7-2C46-8F38-97B8167337B1}" destId="{79A9ACE7-0CFA-5344-80FE-052F701A071C}" srcOrd="0" destOrd="0" presId="urn:microsoft.com/office/officeart/2005/8/layout/gear1"/>
    <dgm:cxn modelId="{AA860570-E6F4-4CCF-BD51-D09DD8638CCF}" type="presOf" srcId="{C47D39ED-17C3-894F-BFF4-50354BA209A3}" destId="{EE005036-4996-0B4E-87E1-A2739812508B}" srcOrd="0" destOrd="0" presId="urn:microsoft.com/office/officeart/2005/8/layout/gear1"/>
    <dgm:cxn modelId="{9BEB5471-F8B5-F441-A96C-19B4F0BA9587}" srcId="{C47D39ED-17C3-894F-BFF4-50354BA209A3}" destId="{FB5693B6-79D7-2C46-8F38-97B8167337B1}" srcOrd="2" destOrd="0" parTransId="{CF33B424-929F-9E4E-80EB-EAC8020136DF}" sibTransId="{5200667F-74AC-AE44-BC36-0B511B7957D8}"/>
    <dgm:cxn modelId="{E4EEE77F-47D4-423E-98F1-EA12899C5650}" type="presOf" srcId="{7F74DCC0-330D-0141-A44E-987F203D566A}" destId="{93EB99CE-5EA4-0042-8E65-E903784D34D7}" srcOrd="1" destOrd="0" presId="urn:microsoft.com/office/officeart/2005/8/layout/gear1"/>
    <dgm:cxn modelId="{DBA29F8F-FC29-46D5-B24B-EB2BFD3DEA79}" type="presOf" srcId="{FB5693B6-79D7-2C46-8F38-97B8167337B1}" destId="{F0D32869-8C93-0E41-A32C-8A87DF69B1AC}" srcOrd="2" destOrd="0" presId="urn:microsoft.com/office/officeart/2005/8/layout/gear1"/>
    <dgm:cxn modelId="{6B20C394-AA9A-4B6F-81BA-6879C8A359D5}" type="presOf" srcId="{E0DA065D-CC62-F64A-8E85-858D561374A3}" destId="{4E35D994-54C4-6545-A7EB-B3BA2F8E5C9B}" srcOrd="2" destOrd="0" presId="urn:microsoft.com/office/officeart/2005/8/layout/gear1"/>
    <dgm:cxn modelId="{223DCF99-4796-4956-AA0F-A7D73D5914A8}" type="presOf" srcId="{E0DA065D-CC62-F64A-8E85-858D561374A3}" destId="{9C9A55DA-971D-2F40-BC78-A4AE9FEB80B3}" srcOrd="1" destOrd="0" presId="urn:microsoft.com/office/officeart/2005/8/layout/gear1"/>
    <dgm:cxn modelId="{9A29B3B2-340D-47F1-88C0-52594D8E0009}" type="presOf" srcId="{FB5693B6-79D7-2C46-8F38-97B8167337B1}" destId="{E12AEBE1-5039-E74E-A6CD-478BAAABE3EE}" srcOrd="1" destOrd="0" presId="urn:microsoft.com/office/officeart/2005/8/layout/gear1"/>
    <dgm:cxn modelId="{5064C3B3-4C73-4DB0-BB5A-34F4EC5243CA}" srcId="{C47D39ED-17C3-894F-BFF4-50354BA209A3}" destId="{026C8840-D2B3-44E0-9899-F9974FB5E4D5}" srcOrd="3" destOrd="0" parTransId="{52A0A1EB-963D-4469-A2CF-EB2E4D635862}" sibTransId="{46110C6A-463B-4050-90F0-EDAD6EC86F5A}"/>
    <dgm:cxn modelId="{948F9FB6-63E8-4088-8B1E-AA2BBC247360}" type="presOf" srcId="{7F74DCC0-330D-0141-A44E-987F203D566A}" destId="{DC93EC8E-195E-C94C-83F4-E549EDDE1568}" srcOrd="0" destOrd="0" presId="urn:microsoft.com/office/officeart/2005/8/layout/gear1"/>
    <dgm:cxn modelId="{86FDF0BD-5502-4BC8-AA65-05516D4D67CC}" type="presOf" srcId="{846C322E-45AC-484C-BCB0-5167EB6F66A4}" destId="{2B2753B4-3169-0C4B-B9BD-9DD4638FC2E3}" srcOrd="0" destOrd="0" presId="urn:microsoft.com/office/officeart/2005/8/layout/gear1"/>
    <dgm:cxn modelId="{08C2F2D0-3448-445A-8E4C-560B06BC46B3}" type="presOf" srcId="{FB5693B6-79D7-2C46-8F38-97B8167337B1}" destId="{989206B3-3298-8844-A532-5DBECD62BC0A}" srcOrd="3" destOrd="0" presId="urn:microsoft.com/office/officeart/2005/8/layout/gear1"/>
    <dgm:cxn modelId="{C3B28AE3-18F8-EA46-AA35-D18818A75FB7}" srcId="{C47D39ED-17C3-894F-BFF4-50354BA209A3}" destId="{E0DA065D-CC62-F64A-8E85-858D561374A3}" srcOrd="0" destOrd="0" parTransId="{F4FAC4B4-0D6F-4343-96A3-EF6E9783AE16}" sibTransId="{846C322E-45AC-484C-BCB0-5167EB6F66A4}"/>
    <dgm:cxn modelId="{6011D6E3-4021-4561-B760-D381FCE5F762}" type="presOf" srcId="{285701D8-982D-9B49-9692-38FE0A1EC196}" destId="{770A8DA3-9F52-FB4B-8285-C774F4292F0B}" srcOrd="0" destOrd="0" presId="urn:microsoft.com/office/officeart/2005/8/layout/gear1"/>
    <dgm:cxn modelId="{3D5FF1C8-A9FB-4FF9-947F-9EFBC48E3F62}" type="presParOf" srcId="{EE005036-4996-0B4E-87E1-A2739812508B}" destId="{C4D788C8-E15C-594F-B98F-DF7566E7EC0A}" srcOrd="0" destOrd="0" presId="urn:microsoft.com/office/officeart/2005/8/layout/gear1"/>
    <dgm:cxn modelId="{524AEE55-5A20-4FBB-A9C0-50A54A2954AD}" type="presParOf" srcId="{EE005036-4996-0B4E-87E1-A2739812508B}" destId="{9C9A55DA-971D-2F40-BC78-A4AE9FEB80B3}" srcOrd="1" destOrd="0" presId="urn:microsoft.com/office/officeart/2005/8/layout/gear1"/>
    <dgm:cxn modelId="{9E6649A6-229E-41D2-914C-E2F347C54E83}" type="presParOf" srcId="{EE005036-4996-0B4E-87E1-A2739812508B}" destId="{4E35D994-54C4-6545-A7EB-B3BA2F8E5C9B}" srcOrd="2" destOrd="0" presId="urn:microsoft.com/office/officeart/2005/8/layout/gear1"/>
    <dgm:cxn modelId="{3D7618B1-7DAF-490F-99D2-B499EB37813D}" type="presParOf" srcId="{EE005036-4996-0B4E-87E1-A2739812508B}" destId="{DC93EC8E-195E-C94C-83F4-E549EDDE1568}" srcOrd="3" destOrd="0" presId="urn:microsoft.com/office/officeart/2005/8/layout/gear1"/>
    <dgm:cxn modelId="{337419D0-3203-430E-9481-8194391068AD}" type="presParOf" srcId="{EE005036-4996-0B4E-87E1-A2739812508B}" destId="{93EB99CE-5EA4-0042-8E65-E903784D34D7}" srcOrd="4" destOrd="0" presId="urn:microsoft.com/office/officeart/2005/8/layout/gear1"/>
    <dgm:cxn modelId="{A36991E2-4AB9-43C5-AC65-A56A0AEFB93C}" type="presParOf" srcId="{EE005036-4996-0B4E-87E1-A2739812508B}" destId="{6CA8BF35-B1E9-B345-8CDE-50361D9D8755}" srcOrd="5" destOrd="0" presId="urn:microsoft.com/office/officeart/2005/8/layout/gear1"/>
    <dgm:cxn modelId="{0F915B1E-C404-4BF5-9654-F87B5E1D5AC6}" type="presParOf" srcId="{EE005036-4996-0B4E-87E1-A2739812508B}" destId="{79A9ACE7-0CFA-5344-80FE-052F701A071C}" srcOrd="6" destOrd="0" presId="urn:microsoft.com/office/officeart/2005/8/layout/gear1"/>
    <dgm:cxn modelId="{5BA857EF-CF9D-4A26-B955-4FE7CFE93668}" type="presParOf" srcId="{EE005036-4996-0B4E-87E1-A2739812508B}" destId="{E12AEBE1-5039-E74E-A6CD-478BAAABE3EE}" srcOrd="7" destOrd="0" presId="urn:microsoft.com/office/officeart/2005/8/layout/gear1"/>
    <dgm:cxn modelId="{757C3C40-FEB2-472B-BFCA-C2E08E8175CE}" type="presParOf" srcId="{EE005036-4996-0B4E-87E1-A2739812508B}" destId="{F0D32869-8C93-0E41-A32C-8A87DF69B1AC}" srcOrd="8" destOrd="0" presId="urn:microsoft.com/office/officeart/2005/8/layout/gear1"/>
    <dgm:cxn modelId="{DDC4DF24-8F2E-4DCC-A4AE-B54EBF5C3C40}" type="presParOf" srcId="{EE005036-4996-0B4E-87E1-A2739812508B}" destId="{989206B3-3298-8844-A532-5DBECD62BC0A}" srcOrd="9" destOrd="0" presId="urn:microsoft.com/office/officeart/2005/8/layout/gear1"/>
    <dgm:cxn modelId="{7C5BAE53-0933-4E8F-8815-BF040739BA0C}" type="presParOf" srcId="{EE005036-4996-0B4E-87E1-A2739812508B}" destId="{2B2753B4-3169-0C4B-B9BD-9DD4638FC2E3}" srcOrd="10" destOrd="0" presId="urn:microsoft.com/office/officeart/2005/8/layout/gear1"/>
    <dgm:cxn modelId="{935E60F0-55DB-4779-BD51-626229483F22}" type="presParOf" srcId="{EE005036-4996-0B4E-87E1-A2739812508B}" destId="{770A8DA3-9F52-FB4B-8285-C774F4292F0B}" srcOrd="11" destOrd="0" presId="urn:microsoft.com/office/officeart/2005/8/layout/gear1"/>
    <dgm:cxn modelId="{7EF94C59-F9F6-4AA9-8ED8-D0A30895A201}" type="presParOf" srcId="{EE005036-4996-0B4E-87E1-A2739812508B}" destId="{02827090-6340-DE4C-A479-39C052612EF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609D8-BA90-4541-BB4A-6BEFDA042C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1ADBB113-9860-4646-BE2E-E98B366384FA}">
      <dgm:prSet phldrT="[Text]" custT="1"/>
      <dgm:spPr>
        <a:xfrm>
          <a:off x="2027045" y="1022899"/>
          <a:ext cx="1255598" cy="1216391"/>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Leadership &amp; Management</a:t>
          </a:r>
          <a:endParaRPr lang="en-GB" sz="1400" b="0" dirty="0">
            <a:solidFill>
              <a:sysClr val="windowText" lastClr="000000"/>
            </a:solidFill>
            <a:latin typeface="Calibri" panose="020F0502020204030204"/>
            <a:ea typeface="+mn-ea"/>
            <a:cs typeface="+mn-cs"/>
          </a:endParaRPr>
        </a:p>
        <a:p>
          <a:pPr algn="ctr"/>
          <a:r>
            <a:rPr lang="en-GB" sz="1400" b="0" dirty="0">
              <a:solidFill>
                <a:sysClr val="windowText" lastClr="000000"/>
              </a:solidFill>
              <a:latin typeface="Calibri" panose="020F0502020204030204"/>
              <a:ea typeface="+mn-ea"/>
              <a:cs typeface="+mn-cs"/>
            </a:rPr>
            <a:t>that supports and champions efforts to promote emotional health and wellbeing</a:t>
          </a:r>
          <a:endParaRPr lang="en-GB" sz="1400" b="1" dirty="0">
            <a:solidFill>
              <a:sysClr val="windowText" lastClr="000000"/>
            </a:solidFill>
            <a:latin typeface="Calibri" panose="020F0502020204030204"/>
            <a:ea typeface="+mn-ea"/>
            <a:cs typeface="+mn-cs"/>
          </a:endParaRPr>
        </a:p>
      </dgm:t>
    </dgm:pt>
    <dgm:pt modelId="{13FFD164-20EF-4284-9E74-4ADC70FFE76D}" type="parTrans" cxnId="{FA19D064-62D3-4059-B7BE-EFD45C889F5E}">
      <dgm:prSet/>
      <dgm:spPr/>
      <dgm:t>
        <a:bodyPr/>
        <a:lstStyle/>
        <a:p>
          <a:pPr algn="ctr"/>
          <a:endParaRPr lang="en-GB" sz="1100"/>
        </a:p>
      </dgm:t>
    </dgm:pt>
    <dgm:pt modelId="{0F60E9B0-D9AA-4F87-9F57-368A86D209E3}" type="sibTrans" cxnId="{FA19D064-62D3-4059-B7BE-EFD45C889F5E}">
      <dgm:prSet/>
      <dgm:spPr/>
      <dgm:t>
        <a:bodyPr/>
        <a:lstStyle/>
        <a:p>
          <a:pPr algn="ctr"/>
          <a:endParaRPr lang="en-GB" sz="1100"/>
        </a:p>
      </dgm:t>
    </dgm:pt>
    <dgm:pt modelId="{B22CD37B-0C3A-448E-8D2C-DB1C8A1A7C2C}">
      <dgm:prSet phldrT="[Text]" custT="1"/>
      <dgm:spPr>
        <a:xfrm>
          <a:off x="2196024" y="2286712"/>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Targeted support and appropriate referrals</a:t>
          </a:r>
        </a:p>
      </dgm:t>
    </dgm:pt>
    <dgm:pt modelId="{4B46165A-454E-45B8-9BB0-28E7B4758026}" type="parTrans" cxnId="{9C7CABD3-00EB-40D4-A387-ADE3836DA747}">
      <dgm:prSet/>
      <dgm:spPr/>
      <dgm:t>
        <a:bodyPr/>
        <a:lstStyle/>
        <a:p>
          <a:pPr algn="ctr"/>
          <a:endParaRPr lang="en-GB" sz="1100"/>
        </a:p>
      </dgm:t>
    </dgm:pt>
    <dgm:pt modelId="{052894C7-7B4C-4C96-9492-DC0DF62A6993}" type="sibTrans" cxnId="{9C7CABD3-00EB-40D4-A387-ADE3836DA747}">
      <dgm:prSet/>
      <dgm:spPr>
        <a:xfrm>
          <a:off x="1079029" y="94104"/>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6A98605A-C635-442C-B44F-48BC74F73454}">
      <dgm:prSet phldrT="[Text]" custT="1"/>
      <dgm:spPr>
        <a:xfrm>
          <a:off x="1260050" y="2095867"/>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Identifying Need and Monitoring Impact of Interventions</a:t>
          </a:r>
        </a:p>
      </dgm:t>
    </dgm:pt>
    <dgm:pt modelId="{B96C83D0-687D-4CD0-9808-1816F3B87A79}" type="parTrans" cxnId="{20462E7D-D055-493B-A3A1-EA3829E28461}">
      <dgm:prSet/>
      <dgm:spPr/>
      <dgm:t>
        <a:bodyPr/>
        <a:lstStyle/>
        <a:p>
          <a:pPr algn="ctr"/>
          <a:endParaRPr lang="en-GB" sz="1100"/>
        </a:p>
      </dgm:t>
    </dgm:pt>
    <dgm:pt modelId="{531CF698-5DEA-4580-A3AC-CD8AB284B7FB}" type="sibTrans" cxnId="{20462E7D-D055-493B-A3A1-EA3829E28461}">
      <dgm:prSet/>
      <dgm:spPr>
        <a:xfrm>
          <a:off x="1321803" y="297216"/>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217749A4-DBC1-4A69-BAC3-A2D12D2F5E29}">
      <dgm:prSet custT="1"/>
      <dgm:spPr>
        <a:xfrm>
          <a:off x="1328684" y="344283"/>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Curriculum, teaching and learning</a:t>
          </a:r>
          <a:r>
            <a:rPr lang="en-GB" sz="1400" b="0" dirty="0">
              <a:solidFill>
                <a:sysClr val="windowText" lastClr="000000"/>
              </a:solidFill>
              <a:latin typeface="Calibri" panose="020F0502020204030204"/>
              <a:ea typeface="+mn-ea"/>
              <a:cs typeface="+mn-cs"/>
            </a:rPr>
            <a:t> to promote resilience and supporting social &amp; emotional learning</a:t>
          </a:r>
        </a:p>
      </dgm:t>
    </dgm:pt>
    <dgm:pt modelId="{6FA22988-B134-4FBB-9D19-438C98D34815}" type="parTrans" cxnId="{53ABB24B-9994-4193-A8CF-791EE3C73189}">
      <dgm:prSet/>
      <dgm:spPr/>
      <dgm:t>
        <a:bodyPr/>
        <a:lstStyle/>
        <a:p>
          <a:pPr algn="ctr"/>
          <a:endParaRPr lang="en-GB" sz="1100"/>
        </a:p>
      </dgm:t>
    </dgm:pt>
    <dgm:pt modelId="{4B3626B2-56B7-4ED2-B609-384CC4F7BEE5}" type="sibTrans" cxnId="{53ABB24B-9994-4193-A8CF-791EE3C73189}">
      <dgm:prSet/>
      <dgm:spPr>
        <a:xfrm>
          <a:off x="1368814" y="354972"/>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F9530B6F-047D-4F9C-B9F4-951A5B81DED0}">
      <dgm:prSet custT="1"/>
      <dgm:spPr>
        <a:xfrm>
          <a:off x="3502888" y="1199649"/>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Staff development </a:t>
          </a:r>
          <a:r>
            <a:rPr lang="en-GB" sz="1400" b="0" dirty="0">
              <a:solidFill>
                <a:sysClr val="windowText" lastClr="000000"/>
              </a:solidFill>
              <a:latin typeface="Calibri" panose="020F0502020204030204"/>
              <a:ea typeface="+mn-ea"/>
              <a:cs typeface="+mn-cs"/>
            </a:rPr>
            <a:t>to support their own wellbeing and that of students</a:t>
          </a:r>
          <a:endParaRPr lang="en-GB" sz="1400" b="1" dirty="0">
            <a:solidFill>
              <a:sysClr val="windowText" lastClr="000000"/>
            </a:solidFill>
            <a:latin typeface="Calibri" panose="020F0502020204030204"/>
            <a:ea typeface="+mn-ea"/>
            <a:cs typeface="+mn-cs"/>
          </a:endParaRPr>
        </a:p>
      </dgm:t>
    </dgm:pt>
    <dgm:pt modelId="{D27B8D76-0359-495E-8AFE-93B9BEAFCA0A}" type="parTrans" cxnId="{045F127D-A0D1-49CF-967D-AAFDF776CBF5}">
      <dgm:prSet/>
      <dgm:spPr/>
      <dgm:t>
        <a:bodyPr/>
        <a:lstStyle/>
        <a:p>
          <a:pPr algn="ctr"/>
          <a:endParaRPr lang="en-GB" sz="1100"/>
        </a:p>
      </dgm:t>
    </dgm:pt>
    <dgm:pt modelId="{7CE365B1-A248-4DA6-8BDF-BFE581472C1C}" type="sibTrans" cxnId="{045F127D-A0D1-49CF-967D-AAFDF776CBF5}">
      <dgm:prSet/>
      <dgm:spPr>
        <a:xfrm>
          <a:off x="1304195" y="270773"/>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0BF07D25-7A07-4D77-A350-4FBA962228BA}">
      <dgm:prSet custT="1"/>
      <dgm:spPr>
        <a:xfrm>
          <a:off x="3137942" y="2082161"/>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Working with parents and carers</a:t>
          </a:r>
        </a:p>
      </dgm:t>
    </dgm:pt>
    <dgm:pt modelId="{78A88359-4563-43B4-B2BD-6D20B25C3C81}" type="parTrans" cxnId="{64D9BA8C-6A55-407B-81F6-762877736567}">
      <dgm:prSet/>
      <dgm:spPr/>
      <dgm:t>
        <a:bodyPr/>
        <a:lstStyle/>
        <a:p>
          <a:pPr algn="ctr"/>
          <a:endParaRPr lang="en-GB" sz="1100"/>
        </a:p>
      </dgm:t>
    </dgm:pt>
    <dgm:pt modelId="{93A2412D-1B30-43D2-80FD-08DEB6C3E72F}" type="sibTrans" cxnId="{64D9BA8C-6A55-407B-81F6-762877736567}">
      <dgm:prSet/>
      <dgm:spPr>
        <a:xfrm>
          <a:off x="1517148" y="92100"/>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BA77E7B4-F0BB-4CBB-A02A-D05FAACE01F0}">
      <dgm:prSet phldrT="[Text]" custT="1"/>
      <dgm:spPr>
        <a:xfrm>
          <a:off x="3120116" y="275557"/>
          <a:ext cx="875139" cy="848725"/>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0" dirty="0">
              <a:solidFill>
                <a:sysClr val="windowText" lastClr="000000"/>
              </a:solidFill>
              <a:latin typeface="Calibri" panose="020F0502020204030204"/>
              <a:ea typeface="+mn-ea"/>
              <a:cs typeface="+mn-cs"/>
            </a:rPr>
            <a:t>Enabling </a:t>
          </a:r>
          <a:r>
            <a:rPr lang="en-GB" sz="1400" b="1" dirty="0">
              <a:solidFill>
                <a:sysClr val="windowText" lastClr="000000"/>
              </a:solidFill>
              <a:latin typeface="Calibri" panose="020F0502020204030204"/>
              <a:ea typeface="+mn-ea"/>
              <a:cs typeface="+mn-cs"/>
            </a:rPr>
            <a:t>student voice</a:t>
          </a:r>
          <a:r>
            <a:rPr lang="en-GB" sz="1400" b="0" dirty="0">
              <a:solidFill>
                <a:sysClr val="windowText" lastClr="000000"/>
              </a:solidFill>
              <a:latin typeface="Calibri" panose="020F0502020204030204"/>
              <a:ea typeface="+mn-ea"/>
              <a:cs typeface="+mn-cs"/>
            </a:rPr>
            <a:t> to influence decisions</a:t>
          </a:r>
        </a:p>
      </dgm:t>
    </dgm:pt>
    <dgm:pt modelId="{3DABDA8E-A51B-462D-9601-73731B937CA5}" type="parTrans" cxnId="{64FF974D-ACEB-48A1-A28A-DC10D3A96E78}">
      <dgm:prSet/>
      <dgm:spPr/>
      <dgm:t>
        <a:bodyPr/>
        <a:lstStyle/>
        <a:p>
          <a:pPr algn="ctr"/>
          <a:endParaRPr lang="en-GB" sz="1100"/>
        </a:p>
      </dgm:t>
    </dgm:pt>
    <dgm:pt modelId="{896E0575-DC5E-40CD-AC67-F3D99830DCFD}" type="sibTrans" cxnId="{64FF974D-ACEB-48A1-A28A-DC10D3A96E78}">
      <dgm:prSet/>
      <dgm:spPr>
        <a:xfrm>
          <a:off x="1359665" y="374841"/>
          <a:ext cx="2659226" cy="2659226"/>
        </a:xfrm>
        <a:solidFill>
          <a:srgbClr val="E48312">
            <a:tint val="60000"/>
            <a:hueOff val="0"/>
            <a:satOff val="0"/>
            <a:lumOff val="0"/>
            <a:alphaOff val="0"/>
          </a:srgbClr>
        </a:solidFill>
        <a:ln>
          <a:noFill/>
        </a:ln>
        <a:effectLst/>
      </dgm:spPr>
      <dgm:t>
        <a:bodyPr/>
        <a:lstStyle/>
        <a:p>
          <a:pPr algn="ctr"/>
          <a:endParaRPr lang="en-GB" sz="1100"/>
        </a:p>
      </dgm:t>
    </dgm:pt>
    <dgm:pt modelId="{D24EA97F-8CB7-4C1F-9635-3BAF971E6CB1}">
      <dgm:prSet custScaleX="138488" custScaleY="134308"/>
      <dgm:spPr/>
      <dgm:t>
        <a:bodyPr/>
        <a:lstStyle/>
        <a:p>
          <a:endParaRPr lang="en-GB"/>
        </a:p>
      </dgm:t>
    </dgm:pt>
    <dgm:pt modelId="{0C9D44ED-B9FD-4410-B8C9-DBAC3BC1F1B1}" type="parTrans" cxnId="{073E3DEB-539F-48BF-869C-BFBB200193F4}">
      <dgm:prSet/>
      <dgm:spPr/>
      <dgm:t>
        <a:bodyPr/>
        <a:lstStyle/>
        <a:p>
          <a:endParaRPr lang="en-GB"/>
        </a:p>
      </dgm:t>
    </dgm:pt>
    <dgm:pt modelId="{2EA39E2A-DD85-4E8E-A8F8-05F67E542368}" type="sibTrans" cxnId="{073E3DEB-539F-48BF-869C-BFBB200193F4}">
      <dgm:prSet/>
      <dgm:spPr/>
      <dgm:t>
        <a:bodyPr/>
        <a:lstStyle/>
        <a:p>
          <a:endParaRPr lang="en-GB"/>
        </a:p>
      </dgm:t>
    </dgm:pt>
    <dgm:pt modelId="{6B618C03-660E-4B48-A9F4-76B26950215E}">
      <dgm:prSet phldrT="[Text]" custScaleX="138488" custScaleY="134308"/>
      <dgm:spPr/>
      <dgm:t>
        <a:bodyPr/>
        <a:lstStyle/>
        <a:p>
          <a:endParaRPr lang="en-GB"/>
        </a:p>
      </dgm:t>
    </dgm:pt>
    <dgm:pt modelId="{640402E2-AD50-40BE-A178-21839DAD8FB4}" type="parTrans" cxnId="{CCC12444-A2EE-4B15-80EE-97A2DB7BB0A9}">
      <dgm:prSet/>
      <dgm:spPr/>
      <dgm:t>
        <a:bodyPr/>
        <a:lstStyle/>
        <a:p>
          <a:endParaRPr lang="en-GB"/>
        </a:p>
      </dgm:t>
    </dgm:pt>
    <dgm:pt modelId="{C99FC9BD-03CE-4112-88E8-D4D799BF920B}" type="sibTrans" cxnId="{CCC12444-A2EE-4B15-80EE-97A2DB7BB0A9}">
      <dgm:prSet/>
      <dgm:spPr/>
      <dgm:t>
        <a:bodyPr/>
        <a:lstStyle/>
        <a:p>
          <a:endParaRPr lang="en-GB"/>
        </a:p>
      </dgm:t>
    </dgm:pt>
    <dgm:pt modelId="{8B9779EE-210F-44C8-9F89-5BAEB3D467FD}">
      <dgm:prSet custT="1"/>
      <dgm:spPr>
        <a:xfrm>
          <a:off x="907122" y="1225513"/>
          <a:ext cx="874868" cy="808876"/>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1400" b="1" dirty="0">
              <a:solidFill>
                <a:sysClr val="windowText" lastClr="000000"/>
              </a:solidFill>
              <a:latin typeface="Calibri" panose="020F0502020204030204"/>
              <a:ea typeface="+mn-ea"/>
              <a:cs typeface="+mn-cs"/>
            </a:rPr>
            <a:t>Behaviour Policies in schools </a:t>
          </a:r>
          <a:r>
            <a:rPr lang="en-GB" sz="1400" b="0" dirty="0">
              <a:solidFill>
                <a:sysClr val="windowText" lastClr="000000"/>
              </a:solidFill>
              <a:latin typeface="Calibri" panose="020F0502020204030204"/>
              <a:ea typeface="+mn-ea"/>
              <a:cs typeface="+mn-cs"/>
            </a:rPr>
            <a:t>that promote wellbeing and self regulation</a:t>
          </a:r>
        </a:p>
      </dgm:t>
    </dgm:pt>
    <dgm:pt modelId="{83FC23A4-86BB-4D24-AB4A-FAFB884CCB0B}" type="parTrans" cxnId="{4E8FA0C9-C8EA-446A-8976-57400582AF78}">
      <dgm:prSet/>
      <dgm:spPr/>
      <dgm:t>
        <a:bodyPr/>
        <a:lstStyle/>
        <a:p>
          <a:endParaRPr lang="en-GB"/>
        </a:p>
      </dgm:t>
    </dgm:pt>
    <dgm:pt modelId="{9EEC4309-81A9-4E78-A41D-EA810DFD0109}" type="sibTrans" cxnId="{4E8FA0C9-C8EA-446A-8976-57400582AF78}">
      <dgm:prSet/>
      <dgm:spPr>
        <a:xfrm>
          <a:off x="1318147" y="398080"/>
          <a:ext cx="2659226" cy="2659226"/>
        </a:xfrm>
        <a:solidFill>
          <a:srgbClr val="E48312">
            <a:tint val="60000"/>
            <a:hueOff val="0"/>
            <a:satOff val="0"/>
            <a:lumOff val="0"/>
            <a:alphaOff val="0"/>
          </a:srgbClr>
        </a:solidFill>
        <a:ln>
          <a:noFill/>
        </a:ln>
        <a:effectLst/>
      </dgm:spPr>
      <dgm:t>
        <a:bodyPr/>
        <a:lstStyle/>
        <a:p>
          <a:endParaRPr lang="en-GB"/>
        </a:p>
      </dgm:t>
    </dgm:pt>
    <dgm:pt modelId="{A389B9A6-C730-4AF0-AAD2-199E3C5C1038}">
      <dgm:prSet custScaleX="138488" custScaleY="134308"/>
      <dgm:spPr/>
      <dgm:t>
        <a:bodyPr/>
        <a:lstStyle/>
        <a:p>
          <a:endParaRPr lang="en-GB"/>
        </a:p>
      </dgm:t>
    </dgm:pt>
    <dgm:pt modelId="{F919CA80-C9F5-4AF6-BD8A-DCC93C5FF762}" type="parTrans" cxnId="{7321C7CC-3A00-404D-8D29-0905BC216D8D}">
      <dgm:prSet/>
      <dgm:spPr/>
      <dgm:t>
        <a:bodyPr/>
        <a:lstStyle/>
        <a:p>
          <a:endParaRPr lang="en-GB"/>
        </a:p>
      </dgm:t>
    </dgm:pt>
    <dgm:pt modelId="{A30AC350-8083-4B94-8073-8F2FC50A3AB5}" type="sibTrans" cxnId="{7321C7CC-3A00-404D-8D29-0905BC216D8D}">
      <dgm:prSet custLinFactNeighborX="2094" custLinFactNeighborY="3025"/>
      <dgm:spPr/>
      <dgm:t>
        <a:bodyPr/>
        <a:lstStyle/>
        <a:p>
          <a:endParaRPr lang="en-GB"/>
        </a:p>
      </dgm:t>
    </dgm:pt>
    <dgm:pt modelId="{98A3EAE7-2A10-4216-A909-FB5BAE72F4AF}">
      <dgm:prSet phldrT="[Text]" custT="1"/>
      <dgm:spPr>
        <a:xfrm>
          <a:off x="2222445" y="0"/>
          <a:ext cx="875139" cy="841774"/>
        </a:xfr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GB" sz="1400" b="1" dirty="0">
              <a:solidFill>
                <a:sysClr val="windowText" lastClr="000000"/>
              </a:solidFill>
              <a:latin typeface="Calibri" panose="020F0502020204030204"/>
              <a:ea typeface="+mn-ea"/>
              <a:cs typeface="+mn-cs"/>
            </a:rPr>
            <a:t>Ethos and environment</a:t>
          </a:r>
          <a:r>
            <a:rPr lang="en-GB" sz="1400" b="0" dirty="0">
              <a:solidFill>
                <a:sysClr val="windowText" lastClr="000000"/>
              </a:solidFill>
              <a:latin typeface="Calibri" panose="020F0502020204030204"/>
              <a:ea typeface="+mn-ea"/>
              <a:cs typeface="+mn-cs"/>
            </a:rPr>
            <a:t> that promotes respect and values diversity</a:t>
          </a:r>
          <a:r>
            <a:rPr lang="en-GB" sz="1400" b="0" dirty="0">
              <a:solidFill>
                <a:sysClr val="window" lastClr="FFFFFF"/>
              </a:solidFill>
              <a:latin typeface="Calibri" panose="020F0502020204030204"/>
              <a:ea typeface="+mn-ea"/>
              <a:cs typeface="+mn-cs"/>
            </a:rPr>
            <a:t>. </a:t>
          </a:r>
          <a:endParaRPr lang="en-GB" sz="1400" b="1" dirty="0">
            <a:solidFill>
              <a:sysClr val="window" lastClr="FFFFFF"/>
            </a:solidFill>
            <a:latin typeface="Calibri" panose="020F0502020204030204"/>
            <a:ea typeface="+mn-ea"/>
            <a:cs typeface="+mn-cs"/>
          </a:endParaRPr>
        </a:p>
      </dgm:t>
    </dgm:pt>
    <dgm:pt modelId="{C82D84F5-5E66-498B-BF9A-40A8A68C7748}" type="sibTrans" cxnId="{51C8AAB9-161A-4CA0-9384-AC7F54B9E3A2}">
      <dgm:prSet/>
      <dgm:spPr>
        <a:xfrm>
          <a:off x="2777274" y="-1867816"/>
          <a:ext cx="2659226" cy="2659226"/>
        </a:xfrm>
        <a:solidFill>
          <a:sysClr val="window" lastClr="FFFFFF"/>
        </a:solidFill>
        <a:ln>
          <a:noFill/>
        </a:ln>
        <a:effectLst/>
      </dgm:spPr>
      <dgm:t>
        <a:bodyPr/>
        <a:lstStyle/>
        <a:p>
          <a:pPr algn="ctr"/>
          <a:endParaRPr lang="en-GB" sz="1100"/>
        </a:p>
      </dgm:t>
    </dgm:pt>
    <dgm:pt modelId="{014D90FE-0C9B-4E4B-B1C0-134FB9710E78}" type="parTrans" cxnId="{51C8AAB9-161A-4CA0-9384-AC7F54B9E3A2}">
      <dgm:prSet/>
      <dgm:spPr/>
      <dgm:t>
        <a:bodyPr/>
        <a:lstStyle/>
        <a:p>
          <a:pPr algn="ctr"/>
          <a:endParaRPr lang="en-GB" sz="1100"/>
        </a:p>
      </dgm:t>
    </dgm:pt>
    <dgm:pt modelId="{A1B4C46C-378C-4B54-ADB8-EE1123D4A6A9}" type="pres">
      <dgm:prSet presAssocID="{218609D8-BA90-4541-BB4A-6BEFDA042CB4}" presName="Name0" presStyleCnt="0">
        <dgm:presLayoutVars>
          <dgm:chMax val="1"/>
          <dgm:dir/>
          <dgm:animLvl val="ctr"/>
          <dgm:resizeHandles val="exact"/>
        </dgm:presLayoutVars>
      </dgm:prSet>
      <dgm:spPr/>
    </dgm:pt>
    <dgm:pt modelId="{9F7F522D-D6B7-482B-982B-E8856EE0FF3C}" type="pres">
      <dgm:prSet presAssocID="{1ADBB113-9860-4646-BE2E-E98B366384FA}" presName="centerShape" presStyleLbl="node0" presStyleIdx="0" presStyleCnt="1" custScaleX="139086" custScaleY="134743" custLinFactNeighborX="-465" custLinFactNeighborY="271"/>
      <dgm:spPr>
        <a:prstGeom prst="ellipse">
          <a:avLst/>
        </a:prstGeom>
      </dgm:spPr>
    </dgm:pt>
    <dgm:pt modelId="{A1FE7EEC-D421-4FB0-81F6-9ACF708CE384}" type="pres">
      <dgm:prSet presAssocID="{217749A4-DBC1-4A69-BAC3-A2D12D2F5E29}" presName="node" presStyleLbl="node1" presStyleIdx="0" presStyleCnt="8" custScaleX="142277" custScaleY="134308" custRadScaleRad="93213" custRadScaleInc="-302655">
        <dgm:presLayoutVars>
          <dgm:bulletEnabled val="1"/>
        </dgm:presLayoutVars>
      </dgm:prSet>
      <dgm:spPr>
        <a:prstGeom prst="ellipse">
          <a:avLst/>
        </a:prstGeom>
      </dgm:spPr>
    </dgm:pt>
    <dgm:pt modelId="{52C213EC-C018-4626-9589-A4E18994ECA5}" type="pres">
      <dgm:prSet presAssocID="{217749A4-DBC1-4A69-BAC3-A2D12D2F5E29}" presName="dummy" presStyleCnt="0"/>
      <dgm:spPr/>
    </dgm:pt>
    <dgm:pt modelId="{9D925C75-5FEC-49B4-9951-1B64C0DD1592}" type="pres">
      <dgm:prSet presAssocID="{4B3626B2-56B7-4ED2-B609-384CC4F7BEE5}" presName="sibTrans" presStyleLbl="sibTrans2D1" presStyleIdx="0" presStyleCnt="8"/>
      <dgm:spPr>
        <a:prstGeom prst="blockArc">
          <a:avLst>
            <a:gd name="adj1" fmla="val 13469803"/>
            <a:gd name="adj2" fmla="val 18666556"/>
            <a:gd name="adj3" fmla="val 3432"/>
          </a:avLst>
        </a:prstGeom>
      </dgm:spPr>
    </dgm:pt>
    <dgm:pt modelId="{4140E132-46B8-4DFD-9AC9-5663220C53A2}" type="pres">
      <dgm:prSet presAssocID="{BA77E7B4-F0BB-4CBB-A02A-D05FAACE01F0}" presName="node" presStyleLbl="node1" presStyleIdx="1" presStyleCnt="8" custScaleX="138488" custScaleY="134308" custRadScaleRad="98647" custRadScaleInc="5274">
        <dgm:presLayoutVars>
          <dgm:bulletEnabled val="1"/>
        </dgm:presLayoutVars>
      </dgm:prSet>
      <dgm:spPr>
        <a:prstGeom prst="ellipse">
          <a:avLst/>
        </a:prstGeom>
      </dgm:spPr>
    </dgm:pt>
    <dgm:pt modelId="{313EB4E3-B02E-4CA2-AA7B-0EC6777C4D51}" type="pres">
      <dgm:prSet presAssocID="{BA77E7B4-F0BB-4CBB-A02A-D05FAACE01F0}" presName="dummy" presStyleCnt="0"/>
      <dgm:spPr/>
    </dgm:pt>
    <dgm:pt modelId="{65F3E506-15BF-4469-A666-114FEA59D974}" type="pres">
      <dgm:prSet presAssocID="{896E0575-DC5E-40CD-AC67-F3D99830DCFD}" presName="sibTrans" presStyleLbl="sibTrans2D1" presStyleIdx="1" presStyleCnt="8" custLinFactNeighborX="2094" custLinFactNeighborY="3025"/>
      <dgm:spPr>
        <a:prstGeom prst="blockArc">
          <a:avLst>
            <a:gd name="adj1" fmla="val 18900000"/>
            <a:gd name="adj2" fmla="val 0"/>
            <a:gd name="adj3" fmla="val 3432"/>
          </a:avLst>
        </a:prstGeom>
      </dgm:spPr>
    </dgm:pt>
    <dgm:pt modelId="{BE9649BD-B0B2-4F6C-905C-DC6D877813B2}" type="pres">
      <dgm:prSet presAssocID="{F9530B6F-047D-4F9C-B9F4-951A5B81DED0}" presName="node" presStyleLbl="node1" presStyleIdx="2" presStyleCnt="8" custScaleX="138488" custScaleY="134308">
        <dgm:presLayoutVars>
          <dgm:bulletEnabled val="1"/>
        </dgm:presLayoutVars>
      </dgm:prSet>
      <dgm:spPr>
        <a:prstGeom prst="ellipse">
          <a:avLst/>
        </a:prstGeom>
      </dgm:spPr>
    </dgm:pt>
    <dgm:pt modelId="{37D77BFC-08ED-4E12-AC90-B71CD5A595B0}" type="pres">
      <dgm:prSet presAssocID="{F9530B6F-047D-4F9C-B9F4-951A5B81DED0}" presName="dummy" presStyleCnt="0"/>
      <dgm:spPr/>
    </dgm:pt>
    <dgm:pt modelId="{FF85659E-AF82-41B6-826C-0ADA98F0979E}" type="pres">
      <dgm:prSet presAssocID="{7CE365B1-A248-4DA6-8BDF-BFE581472C1C}" presName="sibTrans" presStyleLbl="sibTrans2D1" presStyleIdx="2" presStyleCnt="8"/>
      <dgm:spPr>
        <a:prstGeom prst="blockArc">
          <a:avLst>
            <a:gd name="adj1" fmla="val 0"/>
            <a:gd name="adj2" fmla="val 2700000"/>
            <a:gd name="adj3" fmla="val 3432"/>
          </a:avLst>
        </a:prstGeom>
      </dgm:spPr>
    </dgm:pt>
    <dgm:pt modelId="{6F3FFD07-8FD8-4B76-94D4-40FF866FC416}" type="pres">
      <dgm:prSet presAssocID="{0BF07D25-7A07-4D77-A350-4FBA962228BA}" presName="node" presStyleLbl="node1" presStyleIdx="3" presStyleCnt="8" custScaleX="138488" custScaleY="134308" custRadScaleRad="98767" custRadScaleInc="-12433">
        <dgm:presLayoutVars>
          <dgm:bulletEnabled val="1"/>
        </dgm:presLayoutVars>
      </dgm:prSet>
      <dgm:spPr>
        <a:prstGeom prst="ellipse">
          <a:avLst/>
        </a:prstGeom>
      </dgm:spPr>
    </dgm:pt>
    <dgm:pt modelId="{58646C83-D37B-429A-B416-DA7F99970F85}" type="pres">
      <dgm:prSet presAssocID="{0BF07D25-7A07-4D77-A350-4FBA962228BA}" presName="dummy" presStyleCnt="0"/>
      <dgm:spPr/>
    </dgm:pt>
    <dgm:pt modelId="{B7B0E117-1CFC-42F0-91BE-2D3158ECE179}" type="pres">
      <dgm:prSet presAssocID="{93A2412D-1B30-43D2-80FD-08DEB6C3E72F}" presName="sibTrans" presStyleLbl="sibTrans2D1" presStyleIdx="3" presStyleCnt="8"/>
      <dgm:spPr>
        <a:prstGeom prst="blockArc">
          <a:avLst>
            <a:gd name="adj1" fmla="val 2700000"/>
            <a:gd name="adj2" fmla="val 5400000"/>
            <a:gd name="adj3" fmla="val 3432"/>
          </a:avLst>
        </a:prstGeom>
      </dgm:spPr>
    </dgm:pt>
    <dgm:pt modelId="{8126F942-3F38-492B-B1E4-388B6ADD8403}" type="pres">
      <dgm:prSet presAssocID="{B22CD37B-0C3A-448E-8D2C-DB1C8A1A7C2C}" presName="node" presStyleLbl="node1" presStyleIdx="4" presStyleCnt="8" custScaleX="138488" custScaleY="134308" custRadScaleRad="83181" custRadScaleInc="0">
        <dgm:presLayoutVars>
          <dgm:bulletEnabled val="1"/>
        </dgm:presLayoutVars>
      </dgm:prSet>
      <dgm:spPr>
        <a:prstGeom prst="ellipse">
          <a:avLst/>
        </a:prstGeom>
      </dgm:spPr>
    </dgm:pt>
    <dgm:pt modelId="{3F76073B-3121-49D3-AAE1-4E46ED1BE39B}" type="pres">
      <dgm:prSet presAssocID="{B22CD37B-0C3A-448E-8D2C-DB1C8A1A7C2C}" presName="dummy" presStyleCnt="0"/>
      <dgm:spPr/>
    </dgm:pt>
    <dgm:pt modelId="{E62EE254-FE01-452B-906C-32F72597B8E4}" type="pres">
      <dgm:prSet presAssocID="{052894C7-7B4C-4C96-9492-DC0DF62A6993}" presName="sibTrans" presStyleLbl="sibTrans2D1" presStyleIdx="4" presStyleCnt="8"/>
      <dgm:spPr>
        <a:prstGeom prst="blockArc">
          <a:avLst>
            <a:gd name="adj1" fmla="val 5400000"/>
            <a:gd name="adj2" fmla="val 8100000"/>
            <a:gd name="adj3" fmla="val 3432"/>
          </a:avLst>
        </a:prstGeom>
      </dgm:spPr>
    </dgm:pt>
    <dgm:pt modelId="{AD66AC0F-1D9C-4D80-880B-3EB0E7F12A0F}" type="pres">
      <dgm:prSet presAssocID="{6A98605A-C635-442C-B44F-48BC74F73454}" presName="node" presStyleLbl="node1" presStyleIdx="5" presStyleCnt="8" custScaleX="138488" custScaleY="134308" custRadScaleRad="99158" custRadScaleInc="8287">
        <dgm:presLayoutVars>
          <dgm:bulletEnabled val="1"/>
        </dgm:presLayoutVars>
      </dgm:prSet>
      <dgm:spPr>
        <a:prstGeom prst="ellipse">
          <a:avLst/>
        </a:prstGeom>
      </dgm:spPr>
    </dgm:pt>
    <dgm:pt modelId="{4509EDB9-0990-4DEA-9F3B-5D44554C1F21}" type="pres">
      <dgm:prSet presAssocID="{6A98605A-C635-442C-B44F-48BC74F73454}" presName="dummy" presStyleCnt="0"/>
      <dgm:spPr/>
    </dgm:pt>
    <dgm:pt modelId="{45C57F90-9403-4506-BEBA-2B41F151A2D5}" type="pres">
      <dgm:prSet presAssocID="{531CF698-5DEA-4580-A3AC-CD8AB284B7FB}" presName="sibTrans" presStyleLbl="sibTrans2D1" presStyleIdx="5" presStyleCnt="8"/>
      <dgm:spPr>
        <a:prstGeom prst="blockArc">
          <a:avLst>
            <a:gd name="adj1" fmla="val 8100000"/>
            <a:gd name="adj2" fmla="val 10800000"/>
            <a:gd name="adj3" fmla="val 3432"/>
          </a:avLst>
        </a:prstGeom>
      </dgm:spPr>
    </dgm:pt>
    <dgm:pt modelId="{027BDA6F-C045-4116-8B23-9C7CC9246C23}" type="pres">
      <dgm:prSet presAssocID="{8B9779EE-210F-44C8-9F89-5BAEB3D467FD}" presName="node" presStyleLbl="node1" presStyleIdx="6" presStyleCnt="8" custScaleX="138445" custScaleY="128002" custRadScaleRad="98637" custRadScaleInc="-1760">
        <dgm:presLayoutVars>
          <dgm:bulletEnabled val="1"/>
        </dgm:presLayoutVars>
      </dgm:prSet>
      <dgm:spPr>
        <a:prstGeom prst="ellipse">
          <a:avLst/>
        </a:prstGeom>
      </dgm:spPr>
    </dgm:pt>
    <dgm:pt modelId="{7EA6F85C-14EB-4F0B-AC74-9FE5C156C294}" type="pres">
      <dgm:prSet presAssocID="{8B9779EE-210F-44C8-9F89-5BAEB3D467FD}" presName="dummy" presStyleCnt="0"/>
      <dgm:spPr/>
    </dgm:pt>
    <dgm:pt modelId="{2BECA29D-4D60-4C34-87CE-06A2295D827B}" type="pres">
      <dgm:prSet presAssocID="{9EEC4309-81A9-4E78-A41D-EA810DFD0109}" presName="sibTrans" presStyleLbl="sibTrans2D1" presStyleIdx="6" presStyleCnt="8"/>
      <dgm:spPr>
        <a:prstGeom prst="blockArc">
          <a:avLst>
            <a:gd name="adj1" fmla="val 11073407"/>
            <a:gd name="adj2" fmla="val 16280373"/>
            <a:gd name="adj3" fmla="val 3432"/>
          </a:avLst>
        </a:prstGeom>
      </dgm:spPr>
    </dgm:pt>
    <dgm:pt modelId="{0B68F1EA-E9DE-497C-B833-29D76855EA11}" type="pres">
      <dgm:prSet presAssocID="{98A3EAE7-2A10-4216-A909-FB5BAE72F4AF}" presName="node" presStyleLbl="node1" presStyleIdx="7" presStyleCnt="8" custScaleX="138488" custScaleY="133208" custRadScaleRad="92302" custRadScaleInc="290654">
        <dgm:presLayoutVars>
          <dgm:bulletEnabled val="1"/>
        </dgm:presLayoutVars>
      </dgm:prSet>
      <dgm:spPr>
        <a:prstGeom prst="ellipse">
          <a:avLst/>
        </a:prstGeom>
      </dgm:spPr>
    </dgm:pt>
    <dgm:pt modelId="{1A847B89-418B-4FCD-81D6-9828C379FB9D}" type="pres">
      <dgm:prSet presAssocID="{98A3EAE7-2A10-4216-A909-FB5BAE72F4AF}" presName="dummy" presStyleCnt="0"/>
      <dgm:spPr/>
    </dgm:pt>
    <dgm:pt modelId="{6AF8B560-DEBC-4C1A-9CED-54335E7CAD6F}" type="pres">
      <dgm:prSet presAssocID="{C82D84F5-5E66-498B-BF9A-40A8A68C7748}" presName="sibTrans" presStyleLbl="sibTrans2D1" presStyleIdx="7" presStyleCnt="8" custLinFactNeighborX="87792" custLinFactNeighborY="-7819"/>
      <dgm:spPr>
        <a:prstGeom prst="blockArc">
          <a:avLst>
            <a:gd name="adj1" fmla="val 2834511"/>
            <a:gd name="adj2" fmla="val 5417162"/>
            <a:gd name="adj3" fmla="val 3432"/>
          </a:avLst>
        </a:prstGeom>
      </dgm:spPr>
    </dgm:pt>
  </dgm:ptLst>
  <dgm:cxnLst>
    <dgm:cxn modelId="{40419601-3AE4-4AEF-865E-7516B8D959BF}" type="presOf" srcId="{218609D8-BA90-4541-BB4A-6BEFDA042CB4}" destId="{A1B4C46C-378C-4B54-ADB8-EE1123D4A6A9}" srcOrd="0" destOrd="0" presId="urn:microsoft.com/office/officeart/2005/8/layout/radial6"/>
    <dgm:cxn modelId="{4CB10C06-C0A0-4D70-8B5E-7F3D9C41DC06}" type="presOf" srcId="{052894C7-7B4C-4C96-9492-DC0DF62A6993}" destId="{E62EE254-FE01-452B-906C-32F72597B8E4}" srcOrd="0" destOrd="0" presId="urn:microsoft.com/office/officeart/2005/8/layout/radial6"/>
    <dgm:cxn modelId="{553B2F07-2297-40F9-885A-F6A0E5BBFA68}" type="presOf" srcId="{93A2412D-1B30-43D2-80FD-08DEB6C3E72F}" destId="{B7B0E117-1CFC-42F0-91BE-2D3158ECE179}" srcOrd="0" destOrd="0" presId="urn:microsoft.com/office/officeart/2005/8/layout/radial6"/>
    <dgm:cxn modelId="{720EF41E-FA98-4686-8ACF-42AE4CD67999}" type="presOf" srcId="{896E0575-DC5E-40CD-AC67-F3D99830DCFD}" destId="{65F3E506-15BF-4469-A666-114FEA59D974}" srcOrd="0" destOrd="0" presId="urn:microsoft.com/office/officeart/2005/8/layout/radial6"/>
    <dgm:cxn modelId="{97405228-DEF6-447A-A5D4-3E919A05CDE0}" type="presOf" srcId="{B22CD37B-0C3A-448E-8D2C-DB1C8A1A7C2C}" destId="{8126F942-3F38-492B-B1E4-388B6ADD8403}" srcOrd="0" destOrd="0" presId="urn:microsoft.com/office/officeart/2005/8/layout/radial6"/>
    <dgm:cxn modelId="{CCC12444-A2EE-4B15-80EE-97A2DB7BB0A9}" srcId="{218609D8-BA90-4541-BB4A-6BEFDA042CB4}" destId="{6B618C03-660E-4B48-A9F4-76B26950215E}" srcOrd="2" destOrd="0" parTransId="{640402E2-AD50-40BE-A178-21839DAD8FB4}" sibTransId="{C99FC9BD-03CE-4112-88E8-D4D799BF920B}"/>
    <dgm:cxn modelId="{53ABB24B-9994-4193-A8CF-791EE3C73189}" srcId="{1ADBB113-9860-4646-BE2E-E98B366384FA}" destId="{217749A4-DBC1-4A69-BAC3-A2D12D2F5E29}" srcOrd="0" destOrd="0" parTransId="{6FA22988-B134-4FBB-9D19-438C98D34815}" sibTransId="{4B3626B2-56B7-4ED2-B609-384CC4F7BEE5}"/>
    <dgm:cxn modelId="{64FF974D-ACEB-48A1-A28A-DC10D3A96E78}" srcId="{1ADBB113-9860-4646-BE2E-E98B366384FA}" destId="{BA77E7B4-F0BB-4CBB-A02A-D05FAACE01F0}" srcOrd="1" destOrd="0" parTransId="{3DABDA8E-A51B-462D-9601-73731B937CA5}" sibTransId="{896E0575-DC5E-40CD-AC67-F3D99830DCFD}"/>
    <dgm:cxn modelId="{5AABB84F-D36D-427E-8328-B7C571796D68}" type="presOf" srcId="{8B9779EE-210F-44C8-9F89-5BAEB3D467FD}" destId="{027BDA6F-C045-4116-8B23-9C7CC9246C23}" srcOrd="0" destOrd="0" presId="urn:microsoft.com/office/officeart/2005/8/layout/radial6"/>
    <dgm:cxn modelId="{FAE25D50-6408-4617-BA21-E80BD76CBB2C}" type="presOf" srcId="{9EEC4309-81A9-4E78-A41D-EA810DFD0109}" destId="{2BECA29D-4D60-4C34-87CE-06A2295D827B}" srcOrd="0" destOrd="0" presId="urn:microsoft.com/office/officeart/2005/8/layout/radial6"/>
    <dgm:cxn modelId="{FA19D064-62D3-4059-B7BE-EFD45C889F5E}" srcId="{218609D8-BA90-4541-BB4A-6BEFDA042CB4}" destId="{1ADBB113-9860-4646-BE2E-E98B366384FA}" srcOrd="0" destOrd="0" parTransId="{13FFD164-20EF-4284-9E74-4ADC70FFE76D}" sibTransId="{0F60E9B0-D9AA-4F87-9F57-368A86D209E3}"/>
    <dgm:cxn modelId="{9797816B-A926-43A8-A847-84536B273820}" type="presOf" srcId="{217749A4-DBC1-4A69-BAC3-A2D12D2F5E29}" destId="{A1FE7EEC-D421-4FB0-81F6-9ACF708CE384}" srcOrd="0" destOrd="0" presId="urn:microsoft.com/office/officeart/2005/8/layout/radial6"/>
    <dgm:cxn modelId="{AF5BF575-9020-4367-8AE9-8395D95D2A94}" type="presOf" srcId="{98A3EAE7-2A10-4216-A909-FB5BAE72F4AF}" destId="{0B68F1EA-E9DE-497C-B833-29D76855EA11}" srcOrd="0" destOrd="0" presId="urn:microsoft.com/office/officeart/2005/8/layout/radial6"/>
    <dgm:cxn modelId="{045F127D-A0D1-49CF-967D-AAFDF776CBF5}" srcId="{1ADBB113-9860-4646-BE2E-E98B366384FA}" destId="{F9530B6F-047D-4F9C-B9F4-951A5B81DED0}" srcOrd="2" destOrd="0" parTransId="{D27B8D76-0359-495E-8AFE-93B9BEAFCA0A}" sibTransId="{7CE365B1-A248-4DA6-8BDF-BFE581472C1C}"/>
    <dgm:cxn modelId="{20462E7D-D055-493B-A3A1-EA3829E28461}" srcId="{1ADBB113-9860-4646-BE2E-E98B366384FA}" destId="{6A98605A-C635-442C-B44F-48BC74F73454}" srcOrd="5" destOrd="0" parTransId="{B96C83D0-687D-4CD0-9808-1816F3B87A79}" sibTransId="{531CF698-5DEA-4580-A3AC-CD8AB284B7FB}"/>
    <dgm:cxn modelId="{7DCB0D7F-84EF-458C-8991-52A51EA848BC}" type="presOf" srcId="{531CF698-5DEA-4580-A3AC-CD8AB284B7FB}" destId="{45C57F90-9403-4506-BEBA-2B41F151A2D5}" srcOrd="0" destOrd="0" presId="urn:microsoft.com/office/officeart/2005/8/layout/radial6"/>
    <dgm:cxn modelId="{7BAF338A-A792-40DF-8CE2-019983AE3AD5}" type="presOf" srcId="{4B3626B2-56B7-4ED2-B609-384CC4F7BEE5}" destId="{9D925C75-5FEC-49B4-9951-1B64C0DD1592}" srcOrd="0" destOrd="0" presId="urn:microsoft.com/office/officeart/2005/8/layout/radial6"/>
    <dgm:cxn modelId="{64D9BA8C-6A55-407B-81F6-762877736567}" srcId="{1ADBB113-9860-4646-BE2E-E98B366384FA}" destId="{0BF07D25-7A07-4D77-A350-4FBA962228BA}" srcOrd="3" destOrd="0" parTransId="{78A88359-4563-43B4-B2BD-6D20B25C3C81}" sibTransId="{93A2412D-1B30-43D2-80FD-08DEB6C3E72F}"/>
    <dgm:cxn modelId="{7C959298-4A25-4C98-9939-E33F360F627E}" type="presOf" srcId="{C82D84F5-5E66-498B-BF9A-40A8A68C7748}" destId="{6AF8B560-DEBC-4C1A-9CED-54335E7CAD6F}" srcOrd="0" destOrd="0" presId="urn:microsoft.com/office/officeart/2005/8/layout/radial6"/>
    <dgm:cxn modelId="{D23D40AD-5F76-4A63-80FF-3DAB33150150}" type="presOf" srcId="{0BF07D25-7A07-4D77-A350-4FBA962228BA}" destId="{6F3FFD07-8FD8-4B76-94D4-40FF866FC416}" srcOrd="0" destOrd="0" presId="urn:microsoft.com/office/officeart/2005/8/layout/radial6"/>
    <dgm:cxn modelId="{51C8AAB9-161A-4CA0-9384-AC7F54B9E3A2}" srcId="{1ADBB113-9860-4646-BE2E-E98B366384FA}" destId="{98A3EAE7-2A10-4216-A909-FB5BAE72F4AF}" srcOrd="7" destOrd="0" parTransId="{014D90FE-0C9B-4E4B-B1C0-134FB9710E78}" sibTransId="{C82D84F5-5E66-498B-BF9A-40A8A68C7748}"/>
    <dgm:cxn modelId="{CC6083C5-CC37-41E8-898F-C67C084921AF}" type="presOf" srcId="{F9530B6F-047D-4F9C-B9F4-951A5B81DED0}" destId="{BE9649BD-B0B2-4F6C-905C-DC6D877813B2}" srcOrd="0" destOrd="0" presId="urn:microsoft.com/office/officeart/2005/8/layout/radial6"/>
    <dgm:cxn modelId="{C861B9C6-3B97-4AA8-A121-F6108A042713}" type="presOf" srcId="{6A98605A-C635-442C-B44F-48BC74F73454}" destId="{AD66AC0F-1D9C-4D80-880B-3EB0E7F12A0F}" srcOrd="0" destOrd="0" presId="urn:microsoft.com/office/officeart/2005/8/layout/radial6"/>
    <dgm:cxn modelId="{4E8FA0C9-C8EA-446A-8976-57400582AF78}" srcId="{1ADBB113-9860-4646-BE2E-E98B366384FA}" destId="{8B9779EE-210F-44C8-9F89-5BAEB3D467FD}" srcOrd="6" destOrd="0" parTransId="{83FC23A4-86BB-4D24-AB4A-FAFB884CCB0B}" sibTransId="{9EEC4309-81A9-4E78-A41D-EA810DFD0109}"/>
    <dgm:cxn modelId="{895893CA-B158-4E04-9342-5EFBA3324FFE}" type="presOf" srcId="{7CE365B1-A248-4DA6-8BDF-BFE581472C1C}" destId="{FF85659E-AF82-41B6-826C-0ADA98F0979E}" srcOrd="0" destOrd="0" presId="urn:microsoft.com/office/officeart/2005/8/layout/radial6"/>
    <dgm:cxn modelId="{7321C7CC-3A00-404D-8D29-0905BC216D8D}" srcId="{218609D8-BA90-4541-BB4A-6BEFDA042CB4}" destId="{A389B9A6-C730-4AF0-AAD2-199E3C5C1038}" srcOrd="3" destOrd="0" parTransId="{F919CA80-C9F5-4AF6-BD8A-DCC93C5FF762}" sibTransId="{A30AC350-8083-4B94-8073-8F2FC50A3AB5}"/>
    <dgm:cxn modelId="{9C7CABD3-00EB-40D4-A387-ADE3836DA747}" srcId="{1ADBB113-9860-4646-BE2E-E98B366384FA}" destId="{B22CD37B-0C3A-448E-8D2C-DB1C8A1A7C2C}" srcOrd="4" destOrd="0" parTransId="{4B46165A-454E-45B8-9BB0-28E7B4758026}" sibTransId="{052894C7-7B4C-4C96-9492-DC0DF62A6993}"/>
    <dgm:cxn modelId="{073E3DEB-539F-48BF-869C-BFBB200193F4}" srcId="{218609D8-BA90-4541-BB4A-6BEFDA042CB4}" destId="{D24EA97F-8CB7-4C1F-9635-3BAF971E6CB1}" srcOrd="1" destOrd="0" parTransId="{0C9D44ED-B9FD-4410-B8C9-DBAC3BC1F1B1}" sibTransId="{2EA39E2A-DD85-4E8E-A8F8-05F67E542368}"/>
    <dgm:cxn modelId="{85C250F7-9A51-44B1-B4FE-598DDFF1A794}" type="presOf" srcId="{1ADBB113-9860-4646-BE2E-E98B366384FA}" destId="{9F7F522D-D6B7-482B-982B-E8856EE0FF3C}" srcOrd="0" destOrd="0" presId="urn:microsoft.com/office/officeart/2005/8/layout/radial6"/>
    <dgm:cxn modelId="{83DF1DF8-8D92-4E59-A6A9-FBF51BD3FA2B}" type="presOf" srcId="{BA77E7B4-F0BB-4CBB-A02A-D05FAACE01F0}" destId="{4140E132-46B8-4DFD-9AC9-5663220C53A2}" srcOrd="0" destOrd="0" presId="urn:microsoft.com/office/officeart/2005/8/layout/radial6"/>
    <dgm:cxn modelId="{04CA0F61-DCB9-439D-818E-F0BCBDB56DE7}" type="presParOf" srcId="{A1B4C46C-378C-4B54-ADB8-EE1123D4A6A9}" destId="{9F7F522D-D6B7-482B-982B-E8856EE0FF3C}" srcOrd="0" destOrd="0" presId="urn:microsoft.com/office/officeart/2005/8/layout/radial6"/>
    <dgm:cxn modelId="{117D161E-B893-476C-BCD0-DB4EED401FF0}" type="presParOf" srcId="{A1B4C46C-378C-4B54-ADB8-EE1123D4A6A9}" destId="{A1FE7EEC-D421-4FB0-81F6-9ACF708CE384}" srcOrd="1" destOrd="0" presId="urn:microsoft.com/office/officeart/2005/8/layout/radial6"/>
    <dgm:cxn modelId="{107DE8DA-494D-44D8-9EDF-E13D8E2C862A}" type="presParOf" srcId="{A1B4C46C-378C-4B54-ADB8-EE1123D4A6A9}" destId="{52C213EC-C018-4626-9589-A4E18994ECA5}" srcOrd="2" destOrd="0" presId="urn:microsoft.com/office/officeart/2005/8/layout/radial6"/>
    <dgm:cxn modelId="{6E8535F3-BAA0-43C8-9D8C-1E9FA4A0223F}" type="presParOf" srcId="{A1B4C46C-378C-4B54-ADB8-EE1123D4A6A9}" destId="{9D925C75-5FEC-49B4-9951-1B64C0DD1592}" srcOrd="3" destOrd="0" presId="urn:microsoft.com/office/officeart/2005/8/layout/radial6"/>
    <dgm:cxn modelId="{24595D9B-A70A-4010-8856-8324DECB91F6}" type="presParOf" srcId="{A1B4C46C-378C-4B54-ADB8-EE1123D4A6A9}" destId="{4140E132-46B8-4DFD-9AC9-5663220C53A2}" srcOrd="4" destOrd="0" presId="urn:microsoft.com/office/officeart/2005/8/layout/radial6"/>
    <dgm:cxn modelId="{C106BC55-121B-4CB5-A3B3-7173E6C5A455}" type="presParOf" srcId="{A1B4C46C-378C-4B54-ADB8-EE1123D4A6A9}" destId="{313EB4E3-B02E-4CA2-AA7B-0EC6777C4D51}" srcOrd="5" destOrd="0" presId="urn:microsoft.com/office/officeart/2005/8/layout/radial6"/>
    <dgm:cxn modelId="{D22C4A2D-0329-41C6-95E2-1801BEFD972C}" type="presParOf" srcId="{A1B4C46C-378C-4B54-ADB8-EE1123D4A6A9}" destId="{65F3E506-15BF-4469-A666-114FEA59D974}" srcOrd="6" destOrd="0" presId="urn:microsoft.com/office/officeart/2005/8/layout/radial6"/>
    <dgm:cxn modelId="{703F8376-27D6-4048-8146-D5232B9CF65E}" type="presParOf" srcId="{A1B4C46C-378C-4B54-ADB8-EE1123D4A6A9}" destId="{BE9649BD-B0B2-4F6C-905C-DC6D877813B2}" srcOrd="7" destOrd="0" presId="urn:microsoft.com/office/officeart/2005/8/layout/radial6"/>
    <dgm:cxn modelId="{9C6E3303-19E8-4055-BC64-3C5E27951041}" type="presParOf" srcId="{A1B4C46C-378C-4B54-ADB8-EE1123D4A6A9}" destId="{37D77BFC-08ED-4E12-AC90-B71CD5A595B0}" srcOrd="8" destOrd="0" presId="urn:microsoft.com/office/officeart/2005/8/layout/radial6"/>
    <dgm:cxn modelId="{C9B5C01D-72CD-40A2-B710-EF2CE25D92BF}" type="presParOf" srcId="{A1B4C46C-378C-4B54-ADB8-EE1123D4A6A9}" destId="{FF85659E-AF82-41B6-826C-0ADA98F0979E}" srcOrd="9" destOrd="0" presId="urn:microsoft.com/office/officeart/2005/8/layout/radial6"/>
    <dgm:cxn modelId="{8E757C74-AE31-41D2-A9E3-50438817DD5C}" type="presParOf" srcId="{A1B4C46C-378C-4B54-ADB8-EE1123D4A6A9}" destId="{6F3FFD07-8FD8-4B76-94D4-40FF866FC416}" srcOrd="10" destOrd="0" presId="urn:microsoft.com/office/officeart/2005/8/layout/radial6"/>
    <dgm:cxn modelId="{AC31B3FA-6168-45BD-A567-2CF923302AB6}" type="presParOf" srcId="{A1B4C46C-378C-4B54-ADB8-EE1123D4A6A9}" destId="{58646C83-D37B-429A-B416-DA7F99970F85}" srcOrd="11" destOrd="0" presId="urn:microsoft.com/office/officeart/2005/8/layout/radial6"/>
    <dgm:cxn modelId="{95F86813-B2D5-4F20-AA6D-39208ACBDE3A}" type="presParOf" srcId="{A1B4C46C-378C-4B54-ADB8-EE1123D4A6A9}" destId="{B7B0E117-1CFC-42F0-91BE-2D3158ECE179}" srcOrd="12" destOrd="0" presId="urn:microsoft.com/office/officeart/2005/8/layout/radial6"/>
    <dgm:cxn modelId="{CDDE3987-7675-4731-8C07-87196E7FE7C8}" type="presParOf" srcId="{A1B4C46C-378C-4B54-ADB8-EE1123D4A6A9}" destId="{8126F942-3F38-492B-B1E4-388B6ADD8403}" srcOrd="13" destOrd="0" presId="urn:microsoft.com/office/officeart/2005/8/layout/radial6"/>
    <dgm:cxn modelId="{47131D19-4485-44D0-9027-6D3F3A5C01E0}" type="presParOf" srcId="{A1B4C46C-378C-4B54-ADB8-EE1123D4A6A9}" destId="{3F76073B-3121-49D3-AAE1-4E46ED1BE39B}" srcOrd="14" destOrd="0" presId="urn:microsoft.com/office/officeart/2005/8/layout/radial6"/>
    <dgm:cxn modelId="{69CCC546-A3FD-4164-9070-3FFACCE5F2D5}" type="presParOf" srcId="{A1B4C46C-378C-4B54-ADB8-EE1123D4A6A9}" destId="{E62EE254-FE01-452B-906C-32F72597B8E4}" srcOrd="15" destOrd="0" presId="urn:microsoft.com/office/officeart/2005/8/layout/radial6"/>
    <dgm:cxn modelId="{224C3AC1-208D-4FF7-B19E-D1B477BD1073}" type="presParOf" srcId="{A1B4C46C-378C-4B54-ADB8-EE1123D4A6A9}" destId="{AD66AC0F-1D9C-4D80-880B-3EB0E7F12A0F}" srcOrd="16" destOrd="0" presId="urn:microsoft.com/office/officeart/2005/8/layout/radial6"/>
    <dgm:cxn modelId="{24F72DDF-D0C2-4E8C-B5A1-90A86E454EBB}" type="presParOf" srcId="{A1B4C46C-378C-4B54-ADB8-EE1123D4A6A9}" destId="{4509EDB9-0990-4DEA-9F3B-5D44554C1F21}" srcOrd="17" destOrd="0" presId="urn:microsoft.com/office/officeart/2005/8/layout/radial6"/>
    <dgm:cxn modelId="{34F3ACEA-599D-4A40-A366-3F68495CCA62}" type="presParOf" srcId="{A1B4C46C-378C-4B54-ADB8-EE1123D4A6A9}" destId="{45C57F90-9403-4506-BEBA-2B41F151A2D5}" srcOrd="18" destOrd="0" presId="urn:microsoft.com/office/officeart/2005/8/layout/radial6"/>
    <dgm:cxn modelId="{B8E0114F-2BB9-4C38-B304-6C8D4816EFD1}" type="presParOf" srcId="{A1B4C46C-378C-4B54-ADB8-EE1123D4A6A9}" destId="{027BDA6F-C045-4116-8B23-9C7CC9246C23}" srcOrd="19" destOrd="0" presId="urn:microsoft.com/office/officeart/2005/8/layout/radial6"/>
    <dgm:cxn modelId="{37217C4E-3080-4772-86DE-B31A104D0525}" type="presParOf" srcId="{A1B4C46C-378C-4B54-ADB8-EE1123D4A6A9}" destId="{7EA6F85C-14EB-4F0B-AC74-9FE5C156C294}" srcOrd="20" destOrd="0" presId="urn:microsoft.com/office/officeart/2005/8/layout/radial6"/>
    <dgm:cxn modelId="{2C96B798-704F-43F5-AB72-8917D018EC27}" type="presParOf" srcId="{A1B4C46C-378C-4B54-ADB8-EE1123D4A6A9}" destId="{2BECA29D-4D60-4C34-87CE-06A2295D827B}" srcOrd="21" destOrd="0" presId="urn:microsoft.com/office/officeart/2005/8/layout/radial6"/>
    <dgm:cxn modelId="{51F2D927-B2D0-4CB9-A853-9F6EDDE87020}" type="presParOf" srcId="{A1B4C46C-378C-4B54-ADB8-EE1123D4A6A9}" destId="{0B68F1EA-E9DE-497C-B833-29D76855EA11}" srcOrd="22" destOrd="0" presId="urn:microsoft.com/office/officeart/2005/8/layout/radial6"/>
    <dgm:cxn modelId="{1E58F08E-937B-47B5-A77C-43F02E0DED96}" type="presParOf" srcId="{A1B4C46C-378C-4B54-ADB8-EE1123D4A6A9}" destId="{1A847B89-418B-4FCD-81D6-9828C379FB9D}" srcOrd="23" destOrd="0" presId="urn:microsoft.com/office/officeart/2005/8/layout/radial6"/>
    <dgm:cxn modelId="{68A97819-FA4E-49E0-A12F-6F1C271791FD}" type="presParOf" srcId="{A1B4C46C-378C-4B54-ADB8-EE1123D4A6A9}" destId="{6AF8B560-DEBC-4C1A-9CED-54335E7CAD6F}"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D30E2-0C72-487C-BABE-0B7F3B2758CB}" type="doc">
      <dgm:prSet loTypeId="urn:microsoft.com/office/officeart/2005/8/layout/pyramid3" loCatId="pyramid" qsTypeId="urn:microsoft.com/office/officeart/2005/8/quickstyle/simple1" qsCatId="simple" csTypeId="urn:microsoft.com/office/officeart/2005/8/colors/accent1_2" csCatId="accent1" phldr="1"/>
      <dgm:spPr/>
    </dgm:pt>
    <dgm:pt modelId="{4434B854-0E1E-498E-B26B-14F941EA8B10}">
      <dgm:prSet phldrT="[Text]"/>
      <dgm:spPr>
        <a:solidFill>
          <a:schemeClr val="accent2"/>
        </a:solidFill>
      </dgm:spPr>
      <dgm:t>
        <a:bodyPr/>
        <a:lstStyle/>
        <a:p>
          <a:r>
            <a:rPr lang="en-US" dirty="0"/>
            <a:t>Whole School approaches</a:t>
          </a:r>
        </a:p>
      </dgm:t>
    </dgm:pt>
    <dgm:pt modelId="{31CCC797-7161-4FF0-A088-2A082C905246}" type="parTrans" cxnId="{2AAE89EB-84BF-4EC5-8601-FFDCC7F6AD0C}">
      <dgm:prSet/>
      <dgm:spPr/>
      <dgm:t>
        <a:bodyPr/>
        <a:lstStyle/>
        <a:p>
          <a:endParaRPr lang="en-US"/>
        </a:p>
      </dgm:t>
    </dgm:pt>
    <dgm:pt modelId="{DC22A8C3-0473-4B30-B2F5-049EA50EC726}" type="sibTrans" cxnId="{2AAE89EB-84BF-4EC5-8601-FFDCC7F6AD0C}">
      <dgm:prSet/>
      <dgm:spPr/>
      <dgm:t>
        <a:bodyPr/>
        <a:lstStyle/>
        <a:p>
          <a:endParaRPr lang="en-US"/>
        </a:p>
      </dgm:t>
    </dgm:pt>
    <dgm:pt modelId="{C681C262-2F71-41C3-8179-107E2349D4F9}">
      <dgm:prSet phldrT="[Text]"/>
      <dgm:spPr>
        <a:solidFill>
          <a:schemeClr val="accent1"/>
        </a:solidFill>
      </dgm:spPr>
      <dgm:t>
        <a:bodyPr/>
        <a:lstStyle/>
        <a:p>
          <a:r>
            <a:rPr lang="en-US" dirty="0"/>
            <a:t>Consultation &amp; Signposting</a:t>
          </a:r>
        </a:p>
      </dgm:t>
    </dgm:pt>
    <dgm:pt modelId="{175FC8DF-0951-4CCD-9EC1-92694B884CCC}" type="parTrans" cxnId="{EE27341A-1882-40D6-B786-C71069F92CA3}">
      <dgm:prSet/>
      <dgm:spPr/>
      <dgm:t>
        <a:bodyPr/>
        <a:lstStyle/>
        <a:p>
          <a:endParaRPr lang="en-US"/>
        </a:p>
      </dgm:t>
    </dgm:pt>
    <dgm:pt modelId="{1BE4F331-0AEA-4CFC-865E-F05F5D6F30E0}" type="sibTrans" cxnId="{EE27341A-1882-40D6-B786-C71069F92CA3}">
      <dgm:prSet/>
      <dgm:spPr/>
      <dgm:t>
        <a:bodyPr/>
        <a:lstStyle/>
        <a:p>
          <a:endParaRPr lang="en-US"/>
        </a:p>
      </dgm:t>
    </dgm:pt>
    <dgm:pt modelId="{A4F19B98-3BF3-43F0-93F6-21D6BCEAA70D}">
      <dgm:prSet phldrT="[Text]"/>
      <dgm:spPr>
        <a:solidFill>
          <a:schemeClr val="bg2"/>
        </a:solidFill>
      </dgm:spPr>
      <dgm:t>
        <a:bodyPr/>
        <a:lstStyle/>
        <a:p>
          <a:r>
            <a:rPr lang="en-US" dirty="0"/>
            <a:t>Targeted  interventions</a:t>
          </a:r>
        </a:p>
      </dgm:t>
    </dgm:pt>
    <dgm:pt modelId="{6437E918-F5FB-42EF-A2BE-26FA22A50482}" type="parTrans" cxnId="{19132AD2-1C7E-4EE8-9658-C49D5CC17C1E}">
      <dgm:prSet/>
      <dgm:spPr/>
      <dgm:t>
        <a:bodyPr/>
        <a:lstStyle/>
        <a:p>
          <a:endParaRPr lang="en-US"/>
        </a:p>
      </dgm:t>
    </dgm:pt>
    <dgm:pt modelId="{FC4EDD87-E547-4877-A8D1-DCE04F1CDB83}" type="sibTrans" cxnId="{19132AD2-1C7E-4EE8-9658-C49D5CC17C1E}">
      <dgm:prSet/>
      <dgm:spPr/>
      <dgm:t>
        <a:bodyPr/>
        <a:lstStyle/>
        <a:p>
          <a:endParaRPr lang="en-US"/>
        </a:p>
      </dgm:t>
    </dgm:pt>
    <dgm:pt modelId="{28FD3347-1E8A-4874-84E4-68C35F3A54FF}" type="pres">
      <dgm:prSet presAssocID="{4CAD30E2-0C72-487C-BABE-0B7F3B2758CB}" presName="Name0" presStyleCnt="0">
        <dgm:presLayoutVars>
          <dgm:dir/>
          <dgm:animLvl val="lvl"/>
          <dgm:resizeHandles val="exact"/>
        </dgm:presLayoutVars>
      </dgm:prSet>
      <dgm:spPr/>
    </dgm:pt>
    <dgm:pt modelId="{CB3C2E80-C792-4B20-B99D-8DD3E02E2648}" type="pres">
      <dgm:prSet presAssocID="{4434B854-0E1E-498E-B26B-14F941EA8B10}" presName="Name8" presStyleCnt="0"/>
      <dgm:spPr/>
    </dgm:pt>
    <dgm:pt modelId="{DC30016D-ED8E-4C3B-97C2-DB2DB5720201}" type="pres">
      <dgm:prSet presAssocID="{4434B854-0E1E-498E-B26B-14F941EA8B10}" presName="level" presStyleLbl="node1" presStyleIdx="0" presStyleCnt="3" custLinFactNeighborX="1250" custLinFactNeighborY="-11250">
        <dgm:presLayoutVars>
          <dgm:chMax val="1"/>
          <dgm:bulletEnabled val="1"/>
        </dgm:presLayoutVars>
      </dgm:prSet>
      <dgm:spPr/>
    </dgm:pt>
    <dgm:pt modelId="{66EA2C54-CC2B-41A9-8685-03B2413DA97C}" type="pres">
      <dgm:prSet presAssocID="{4434B854-0E1E-498E-B26B-14F941EA8B10}" presName="levelTx" presStyleLbl="revTx" presStyleIdx="0" presStyleCnt="0">
        <dgm:presLayoutVars>
          <dgm:chMax val="1"/>
          <dgm:bulletEnabled val="1"/>
        </dgm:presLayoutVars>
      </dgm:prSet>
      <dgm:spPr/>
    </dgm:pt>
    <dgm:pt modelId="{497B5D9C-E345-4CBB-A21B-96EB651A603F}" type="pres">
      <dgm:prSet presAssocID="{C681C262-2F71-41C3-8179-107E2349D4F9}" presName="Name8" presStyleCnt="0"/>
      <dgm:spPr/>
    </dgm:pt>
    <dgm:pt modelId="{7E494B2A-790F-49D6-A748-2DC5FB9A1705}" type="pres">
      <dgm:prSet presAssocID="{C681C262-2F71-41C3-8179-107E2349D4F9}" presName="level" presStyleLbl="node1" presStyleIdx="1" presStyleCnt="3">
        <dgm:presLayoutVars>
          <dgm:chMax val="1"/>
          <dgm:bulletEnabled val="1"/>
        </dgm:presLayoutVars>
      </dgm:prSet>
      <dgm:spPr/>
    </dgm:pt>
    <dgm:pt modelId="{CAC57722-2FFE-4FAD-9B88-330291AA9679}" type="pres">
      <dgm:prSet presAssocID="{C681C262-2F71-41C3-8179-107E2349D4F9}" presName="levelTx" presStyleLbl="revTx" presStyleIdx="0" presStyleCnt="0">
        <dgm:presLayoutVars>
          <dgm:chMax val="1"/>
          <dgm:bulletEnabled val="1"/>
        </dgm:presLayoutVars>
      </dgm:prSet>
      <dgm:spPr/>
    </dgm:pt>
    <dgm:pt modelId="{99C2ACBE-6C31-4D57-87B0-392DBD25B405}" type="pres">
      <dgm:prSet presAssocID="{A4F19B98-3BF3-43F0-93F6-21D6BCEAA70D}" presName="Name8" presStyleCnt="0"/>
      <dgm:spPr/>
    </dgm:pt>
    <dgm:pt modelId="{06909109-3B07-45D0-8818-9F64B8E015D6}" type="pres">
      <dgm:prSet presAssocID="{A4F19B98-3BF3-43F0-93F6-21D6BCEAA70D}" presName="level" presStyleLbl="node1" presStyleIdx="2" presStyleCnt="3">
        <dgm:presLayoutVars>
          <dgm:chMax val="1"/>
          <dgm:bulletEnabled val="1"/>
        </dgm:presLayoutVars>
      </dgm:prSet>
      <dgm:spPr/>
    </dgm:pt>
    <dgm:pt modelId="{002F1611-8C6F-4885-9A72-C0E48B65FAD9}" type="pres">
      <dgm:prSet presAssocID="{A4F19B98-3BF3-43F0-93F6-21D6BCEAA70D}" presName="levelTx" presStyleLbl="revTx" presStyleIdx="0" presStyleCnt="0">
        <dgm:presLayoutVars>
          <dgm:chMax val="1"/>
          <dgm:bulletEnabled val="1"/>
        </dgm:presLayoutVars>
      </dgm:prSet>
      <dgm:spPr/>
    </dgm:pt>
  </dgm:ptLst>
  <dgm:cxnLst>
    <dgm:cxn modelId="{105DBE12-B04C-4D01-9D3D-044D660B5609}" type="presOf" srcId="{4CAD30E2-0C72-487C-BABE-0B7F3B2758CB}" destId="{28FD3347-1E8A-4874-84E4-68C35F3A54FF}" srcOrd="0" destOrd="0" presId="urn:microsoft.com/office/officeart/2005/8/layout/pyramid3"/>
    <dgm:cxn modelId="{EE27341A-1882-40D6-B786-C71069F92CA3}" srcId="{4CAD30E2-0C72-487C-BABE-0B7F3B2758CB}" destId="{C681C262-2F71-41C3-8179-107E2349D4F9}" srcOrd="1" destOrd="0" parTransId="{175FC8DF-0951-4CCD-9EC1-92694B884CCC}" sibTransId="{1BE4F331-0AEA-4CFC-865E-F05F5D6F30E0}"/>
    <dgm:cxn modelId="{BD712828-3C41-4A21-8003-8651D68384AC}" type="presOf" srcId="{4434B854-0E1E-498E-B26B-14F941EA8B10}" destId="{DC30016D-ED8E-4C3B-97C2-DB2DB5720201}" srcOrd="0" destOrd="0" presId="urn:microsoft.com/office/officeart/2005/8/layout/pyramid3"/>
    <dgm:cxn modelId="{69A91D41-378A-46E7-AFC0-75024F35A250}" type="presOf" srcId="{A4F19B98-3BF3-43F0-93F6-21D6BCEAA70D}" destId="{06909109-3B07-45D0-8818-9F64B8E015D6}" srcOrd="0" destOrd="0" presId="urn:microsoft.com/office/officeart/2005/8/layout/pyramid3"/>
    <dgm:cxn modelId="{9F12E384-482C-48EB-8D6F-802876A83BC2}" type="presOf" srcId="{A4F19B98-3BF3-43F0-93F6-21D6BCEAA70D}" destId="{002F1611-8C6F-4885-9A72-C0E48B65FAD9}" srcOrd="1" destOrd="0" presId="urn:microsoft.com/office/officeart/2005/8/layout/pyramid3"/>
    <dgm:cxn modelId="{3C7647B4-FF9A-430A-AFFA-6CF09FBFEBD0}" type="presOf" srcId="{4434B854-0E1E-498E-B26B-14F941EA8B10}" destId="{66EA2C54-CC2B-41A9-8685-03B2413DA97C}" srcOrd="1" destOrd="0" presId="urn:microsoft.com/office/officeart/2005/8/layout/pyramid3"/>
    <dgm:cxn modelId="{19132AD2-1C7E-4EE8-9658-C49D5CC17C1E}" srcId="{4CAD30E2-0C72-487C-BABE-0B7F3B2758CB}" destId="{A4F19B98-3BF3-43F0-93F6-21D6BCEAA70D}" srcOrd="2" destOrd="0" parTransId="{6437E918-F5FB-42EF-A2BE-26FA22A50482}" sibTransId="{FC4EDD87-E547-4877-A8D1-DCE04F1CDB83}"/>
    <dgm:cxn modelId="{2AAE89EB-84BF-4EC5-8601-FFDCC7F6AD0C}" srcId="{4CAD30E2-0C72-487C-BABE-0B7F3B2758CB}" destId="{4434B854-0E1E-498E-B26B-14F941EA8B10}" srcOrd="0" destOrd="0" parTransId="{31CCC797-7161-4FF0-A088-2A082C905246}" sibTransId="{DC22A8C3-0473-4B30-B2F5-049EA50EC726}"/>
    <dgm:cxn modelId="{9C3FD0F4-1F26-4555-87A3-FDBCC72D11CD}" type="presOf" srcId="{C681C262-2F71-41C3-8179-107E2349D4F9}" destId="{CAC57722-2FFE-4FAD-9B88-330291AA9679}" srcOrd="1" destOrd="0" presId="urn:microsoft.com/office/officeart/2005/8/layout/pyramid3"/>
    <dgm:cxn modelId="{92B7D7FA-6769-41D2-AD80-E6516A73A368}" type="presOf" srcId="{C681C262-2F71-41C3-8179-107E2349D4F9}" destId="{7E494B2A-790F-49D6-A748-2DC5FB9A1705}" srcOrd="0" destOrd="0" presId="urn:microsoft.com/office/officeart/2005/8/layout/pyramid3"/>
    <dgm:cxn modelId="{FB86E8EE-FEA1-4764-8949-0AAA8960A4DA}" type="presParOf" srcId="{28FD3347-1E8A-4874-84E4-68C35F3A54FF}" destId="{CB3C2E80-C792-4B20-B99D-8DD3E02E2648}" srcOrd="0" destOrd="0" presId="urn:microsoft.com/office/officeart/2005/8/layout/pyramid3"/>
    <dgm:cxn modelId="{BF3CC39D-77B3-4C26-BB75-66D4F08CE320}" type="presParOf" srcId="{CB3C2E80-C792-4B20-B99D-8DD3E02E2648}" destId="{DC30016D-ED8E-4C3B-97C2-DB2DB5720201}" srcOrd="0" destOrd="0" presId="urn:microsoft.com/office/officeart/2005/8/layout/pyramid3"/>
    <dgm:cxn modelId="{BD813D8B-1EB2-408F-85C7-BB70967F952B}" type="presParOf" srcId="{CB3C2E80-C792-4B20-B99D-8DD3E02E2648}" destId="{66EA2C54-CC2B-41A9-8685-03B2413DA97C}" srcOrd="1" destOrd="0" presId="urn:microsoft.com/office/officeart/2005/8/layout/pyramid3"/>
    <dgm:cxn modelId="{7AA0D6E0-4009-47C3-9E99-BBCCFF189237}" type="presParOf" srcId="{28FD3347-1E8A-4874-84E4-68C35F3A54FF}" destId="{497B5D9C-E345-4CBB-A21B-96EB651A603F}" srcOrd="1" destOrd="0" presId="urn:microsoft.com/office/officeart/2005/8/layout/pyramid3"/>
    <dgm:cxn modelId="{E1294EDD-81E4-4A36-9494-C2DF1D079DDA}" type="presParOf" srcId="{497B5D9C-E345-4CBB-A21B-96EB651A603F}" destId="{7E494B2A-790F-49D6-A748-2DC5FB9A1705}" srcOrd="0" destOrd="0" presId="urn:microsoft.com/office/officeart/2005/8/layout/pyramid3"/>
    <dgm:cxn modelId="{EC302E07-53A2-4B49-9DFC-92084853071E}" type="presParOf" srcId="{497B5D9C-E345-4CBB-A21B-96EB651A603F}" destId="{CAC57722-2FFE-4FAD-9B88-330291AA9679}" srcOrd="1" destOrd="0" presId="urn:microsoft.com/office/officeart/2005/8/layout/pyramid3"/>
    <dgm:cxn modelId="{04C34DCD-A8EB-4786-A73D-3BC85D8328FD}" type="presParOf" srcId="{28FD3347-1E8A-4874-84E4-68C35F3A54FF}" destId="{99C2ACBE-6C31-4D57-87B0-392DBD25B405}" srcOrd="2" destOrd="0" presId="urn:microsoft.com/office/officeart/2005/8/layout/pyramid3"/>
    <dgm:cxn modelId="{5DBF8565-EBD3-45F1-84B2-E93ED760C7D7}" type="presParOf" srcId="{99C2ACBE-6C31-4D57-87B0-392DBD25B405}" destId="{06909109-3B07-45D0-8818-9F64B8E015D6}" srcOrd="0" destOrd="0" presId="urn:microsoft.com/office/officeart/2005/8/layout/pyramid3"/>
    <dgm:cxn modelId="{309F6855-482B-494A-9FE2-365B245A671C}" type="presParOf" srcId="{99C2ACBE-6C31-4D57-87B0-392DBD25B405}" destId="{002F1611-8C6F-4885-9A72-C0E48B65FAD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88C8-E15C-594F-B98F-DF7566E7EC0A}">
      <dsp:nvSpPr>
        <dsp:cNvPr id="0" name=""/>
        <dsp:cNvSpPr/>
      </dsp:nvSpPr>
      <dsp:spPr>
        <a:xfrm>
          <a:off x="1179778" y="1103161"/>
          <a:ext cx="1058455" cy="1069641"/>
        </a:xfrm>
        <a:prstGeom prst="gear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CAMHS Workers in Schools (CWIS)</a:t>
          </a:r>
        </a:p>
      </dsp:txBody>
      <dsp:txXfrm>
        <a:off x="1392575" y="1352976"/>
        <a:ext cx="632861" cy="551255"/>
      </dsp:txXfrm>
    </dsp:sp>
    <dsp:sp modelId="{DC93EC8E-195E-C94C-83F4-E549EDDE1568}">
      <dsp:nvSpPr>
        <dsp:cNvPr id="0" name=""/>
        <dsp:cNvSpPr/>
      </dsp:nvSpPr>
      <dsp:spPr>
        <a:xfrm>
          <a:off x="32359" y="825649"/>
          <a:ext cx="1346395" cy="1224532"/>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Wellbeing Framework Partners (WFP)</a:t>
          </a:r>
        </a:p>
      </dsp:txBody>
      <dsp:txXfrm>
        <a:off x="358353" y="1135792"/>
        <a:ext cx="694407" cy="604246"/>
      </dsp:txXfrm>
    </dsp:sp>
    <dsp:sp modelId="{79A9ACE7-0CFA-5344-80FE-052F701A071C}">
      <dsp:nvSpPr>
        <dsp:cNvPr id="0" name=""/>
        <dsp:cNvSpPr/>
      </dsp:nvSpPr>
      <dsp:spPr>
        <a:xfrm rot="20700000">
          <a:off x="822428" y="10052"/>
          <a:ext cx="1192044" cy="1267183"/>
        </a:xfrm>
        <a:prstGeom prst="gear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Mental Health Lead in schools (MHL)</a:t>
          </a:r>
        </a:p>
      </dsp:txBody>
      <dsp:txXfrm rot="-20700000">
        <a:off x="1079422" y="292439"/>
        <a:ext cx="678057" cy="702409"/>
      </dsp:txXfrm>
    </dsp:sp>
    <dsp:sp modelId="{2B2753B4-3169-0C4B-B9BD-9DD4638FC2E3}">
      <dsp:nvSpPr>
        <dsp:cNvPr id="0" name=""/>
        <dsp:cNvSpPr/>
      </dsp:nvSpPr>
      <dsp:spPr>
        <a:xfrm>
          <a:off x="1036894" y="915941"/>
          <a:ext cx="1443328" cy="1443328"/>
        </a:xfrm>
        <a:prstGeom prst="circularArrow">
          <a:avLst>
            <a:gd name="adj1" fmla="val 4688"/>
            <a:gd name="adj2" fmla="val 299029"/>
            <a:gd name="adj3" fmla="val 2425052"/>
            <a:gd name="adj4" fmla="val 16073764"/>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0A8DA3-9F52-FB4B-8285-C774F4292F0B}">
      <dsp:nvSpPr>
        <dsp:cNvPr id="0" name=""/>
        <dsp:cNvSpPr/>
      </dsp:nvSpPr>
      <dsp:spPr>
        <a:xfrm>
          <a:off x="343914" y="635408"/>
          <a:ext cx="1048668" cy="104866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27090-6340-DE4C-A479-39C052612EF8}">
      <dsp:nvSpPr>
        <dsp:cNvPr id="0" name=""/>
        <dsp:cNvSpPr/>
      </dsp:nvSpPr>
      <dsp:spPr>
        <a:xfrm>
          <a:off x="762613" y="75095"/>
          <a:ext cx="1130675" cy="1130675"/>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8B560-DEBC-4C1A-9CED-54335E7CAD6F}">
      <dsp:nvSpPr>
        <dsp:cNvPr id="0" name=""/>
        <dsp:cNvSpPr/>
      </dsp:nvSpPr>
      <dsp:spPr>
        <a:xfrm>
          <a:off x="3735726" y="-3276770"/>
          <a:ext cx="4671073" cy="4671073"/>
        </a:xfrm>
        <a:prstGeom prst="blockArc">
          <a:avLst>
            <a:gd name="adj1" fmla="val 2834511"/>
            <a:gd name="adj2" fmla="val 5417162"/>
            <a:gd name="adj3" fmla="val 3432"/>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sp>
    <dsp:sp modelId="{2BECA29D-4D60-4C34-87CE-06A2295D827B}">
      <dsp:nvSpPr>
        <dsp:cNvPr id="0" name=""/>
        <dsp:cNvSpPr/>
      </dsp:nvSpPr>
      <dsp:spPr>
        <a:xfrm>
          <a:off x="1272896" y="700196"/>
          <a:ext cx="4671073" cy="4671073"/>
        </a:xfrm>
        <a:prstGeom prst="blockArc">
          <a:avLst>
            <a:gd name="adj1" fmla="val 11073407"/>
            <a:gd name="adj2" fmla="val 16280373"/>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5C57F90-9403-4506-BEBA-2B41F151A2D5}">
      <dsp:nvSpPr>
        <dsp:cNvPr id="0" name=""/>
        <dsp:cNvSpPr/>
      </dsp:nvSpPr>
      <dsp:spPr>
        <a:xfrm>
          <a:off x="1279224" y="524300"/>
          <a:ext cx="4671073" cy="4671073"/>
        </a:xfrm>
        <a:prstGeom prst="blockArc">
          <a:avLst>
            <a:gd name="adj1" fmla="val 8100000"/>
            <a:gd name="adj2" fmla="val 10800000"/>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62EE254-FE01-452B-906C-32F72597B8E4}">
      <dsp:nvSpPr>
        <dsp:cNvPr id="0" name=""/>
        <dsp:cNvSpPr/>
      </dsp:nvSpPr>
      <dsp:spPr>
        <a:xfrm>
          <a:off x="852801" y="167542"/>
          <a:ext cx="4671073" cy="4671073"/>
        </a:xfrm>
        <a:prstGeom prst="blockArc">
          <a:avLst>
            <a:gd name="adj1" fmla="val 5400000"/>
            <a:gd name="adj2" fmla="val 8100000"/>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B0E117-1CFC-42F0-91BE-2D3158ECE179}">
      <dsp:nvSpPr>
        <dsp:cNvPr id="0" name=""/>
        <dsp:cNvSpPr/>
      </dsp:nvSpPr>
      <dsp:spPr>
        <a:xfrm>
          <a:off x="1622338" y="164022"/>
          <a:ext cx="4671073" cy="4671073"/>
        </a:xfrm>
        <a:prstGeom prst="blockArc">
          <a:avLst>
            <a:gd name="adj1" fmla="val 2700000"/>
            <a:gd name="adj2" fmla="val 5400000"/>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F85659E-AF82-41B6-826C-0ADA98F0979E}">
      <dsp:nvSpPr>
        <dsp:cNvPr id="0" name=""/>
        <dsp:cNvSpPr/>
      </dsp:nvSpPr>
      <dsp:spPr>
        <a:xfrm>
          <a:off x="1248295" y="477854"/>
          <a:ext cx="4671073" cy="4671073"/>
        </a:xfrm>
        <a:prstGeom prst="blockArc">
          <a:avLst>
            <a:gd name="adj1" fmla="val 0"/>
            <a:gd name="adj2" fmla="val 2700000"/>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5F3E506-15BF-4469-A666-114FEA59D974}">
      <dsp:nvSpPr>
        <dsp:cNvPr id="0" name=""/>
        <dsp:cNvSpPr/>
      </dsp:nvSpPr>
      <dsp:spPr>
        <a:xfrm>
          <a:off x="1346166" y="705314"/>
          <a:ext cx="4671073" cy="4671073"/>
        </a:xfrm>
        <a:prstGeom prst="blockArc">
          <a:avLst>
            <a:gd name="adj1" fmla="val 18900000"/>
            <a:gd name="adj2" fmla="val 0"/>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D925C75-5FEC-49B4-9951-1B64C0DD1592}">
      <dsp:nvSpPr>
        <dsp:cNvPr id="0" name=""/>
        <dsp:cNvSpPr/>
      </dsp:nvSpPr>
      <dsp:spPr>
        <a:xfrm>
          <a:off x="1338369" y="649247"/>
          <a:ext cx="4671073" cy="4671073"/>
        </a:xfrm>
        <a:prstGeom prst="blockArc">
          <a:avLst>
            <a:gd name="adj1" fmla="val 13469803"/>
            <a:gd name="adj2" fmla="val 18666556"/>
            <a:gd name="adj3" fmla="val 3432"/>
          </a:avLst>
        </a:prstGeom>
        <a:solidFill>
          <a:srgbClr val="E4831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F7F522D-D6B7-482B-982B-E8856EE0FF3C}">
      <dsp:nvSpPr>
        <dsp:cNvPr id="0" name=""/>
        <dsp:cNvSpPr/>
      </dsp:nvSpPr>
      <dsp:spPr>
        <a:xfrm>
          <a:off x="2455984" y="1795745"/>
          <a:ext cx="2212249" cy="2143170"/>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Leadership &amp; Management</a:t>
          </a:r>
          <a:endParaRPr lang="en-GB" sz="1400" b="0" kern="1200" dirty="0">
            <a:solidFill>
              <a:sysClr val="windowText" lastClr="000000"/>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n-GB" sz="1400" b="0" kern="1200" dirty="0">
              <a:solidFill>
                <a:sysClr val="windowText" lastClr="000000"/>
              </a:solidFill>
              <a:latin typeface="Calibri" panose="020F0502020204030204"/>
              <a:ea typeface="+mn-ea"/>
              <a:cs typeface="+mn-cs"/>
            </a:rPr>
            <a:t>that supports and champions efforts to promote emotional health and wellbeing</a:t>
          </a:r>
          <a:endParaRPr lang="en-GB" sz="1400" b="1" kern="1200" dirty="0">
            <a:solidFill>
              <a:sysClr val="windowText" lastClr="000000"/>
            </a:solidFill>
            <a:latin typeface="Calibri" panose="020F0502020204030204"/>
            <a:ea typeface="+mn-ea"/>
            <a:cs typeface="+mn-cs"/>
          </a:endParaRPr>
        </a:p>
      </dsp:txBody>
      <dsp:txXfrm>
        <a:off x="2779960" y="2109605"/>
        <a:ext cx="1564297" cy="1515450"/>
      </dsp:txXfrm>
    </dsp:sp>
    <dsp:sp modelId="{A1FE7EEC-D421-4FB0-81F6-9ACF708CE384}">
      <dsp:nvSpPr>
        <dsp:cNvPr id="0" name=""/>
        <dsp:cNvSpPr/>
      </dsp:nvSpPr>
      <dsp:spPr>
        <a:xfrm>
          <a:off x="1267956" y="604784"/>
          <a:ext cx="1584102"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Curriculum, teaching and learning</a:t>
          </a:r>
          <a:r>
            <a:rPr lang="en-GB" sz="1400" b="0" kern="1200" dirty="0">
              <a:solidFill>
                <a:sysClr val="windowText" lastClr="000000"/>
              </a:solidFill>
              <a:latin typeface="Calibri" panose="020F0502020204030204"/>
              <a:ea typeface="+mn-ea"/>
              <a:cs typeface="+mn-cs"/>
            </a:rPr>
            <a:t> to promote resilience and supporting social &amp; emotional learning</a:t>
          </a:r>
        </a:p>
      </dsp:txBody>
      <dsp:txXfrm>
        <a:off x="1499942" y="823777"/>
        <a:ext cx="1120130" cy="1057390"/>
      </dsp:txXfrm>
    </dsp:sp>
    <dsp:sp modelId="{4140E132-46B8-4DFD-9AC9-5663220C53A2}">
      <dsp:nvSpPr>
        <dsp:cNvPr id="0" name=""/>
        <dsp:cNvSpPr/>
      </dsp:nvSpPr>
      <dsp:spPr>
        <a:xfrm>
          <a:off x="4435623" y="528290"/>
          <a:ext cx="1541916"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ysClr val="windowText" lastClr="000000"/>
              </a:solidFill>
              <a:latin typeface="Calibri" panose="020F0502020204030204"/>
              <a:ea typeface="+mn-ea"/>
              <a:cs typeface="+mn-cs"/>
            </a:rPr>
            <a:t>Enabling </a:t>
          </a:r>
          <a:r>
            <a:rPr lang="en-GB" sz="1400" b="1" kern="1200" dirty="0">
              <a:solidFill>
                <a:sysClr val="windowText" lastClr="000000"/>
              </a:solidFill>
              <a:latin typeface="Calibri" panose="020F0502020204030204"/>
              <a:ea typeface="+mn-ea"/>
              <a:cs typeface="+mn-cs"/>
            </a:rPr>
            <a:t>student voice</a:t>
          </a:r>
          <a:r>
            <a:rPr lang="en-GB" sz="1400" b="0" kern="1200" dirty="0">
              <a:solidFill>
                <a:sysClr val="windowText" lastClr="000000"/>
              </a:solidFill>
              <a:latin typeface="Calibri" panose="020F0502020204030204"/>
              <a:ea typeface="+mn-ea"/>
              <a:cs typeface="+mn-cs"/>
            </a:rPr>
            <a:t> to influence decisions</a:t>
          </a:r>
        </a:p>
      </dsp:txBody>
      <dsp:txXfrm>
        <a:off x="4661431" y="747283"/>
        <a:ext cx="1090300" cy="1057390"/>
      </dsp:txXfrm>
    </dsp:sp>
    <dsp:sp modelId="{BE9649BD-B0B2-4F6C-905C-DC6D877813B2}">
      <dsp:nvSpPr>
        <dsp:cNvPr id="0" name=""/>
        <dsp:cNvSpPr/>
      </dsp:nvSpPr>
      <dsp:spPr>
        <a:xfrm>
          <a:off x="5107953" y="2107201"/>
          <a:ext cx="1541916"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Staff development </a:t>
          </a:r>
          <a:r>
            <a:rPr lang="en-GB" sz="1400" b="0" kern="1200" dirty="0">
              <a:solidFill>
                <a:sysClr val="windowText" lastClr="000000"/>
              </a:solidFill>
              <a:latin typeface="Calibri" panose="020F0502020204030204"/>
              <a:ea typeface="+mn-ea"/>
              <a:cs typeface="+mn-cs"/>
            </a:rPr>
            <a:t>to support their own wellbeing and that of students</a:t>
          </a:r>
          <a:endParaRPr lang="en-GB" sz="1400" b="1" kern="1200" dirty="0">
            <a:solidFill>
              <a:sysClr val="windowText" lastClr="000000"/>
            </a:solidFill>
            <a:latin typeface="Calibri" panose="020F0502020204030204"/>
            <a:ea typeface="+mn-ea"/>
            <a:cs typeface="+mn-cs"/>
          </a:endParaRPr>
        </a:p>
      </dsp:txBody>
      <dsp:txXfrm>
        <a:off x="5333761" y="2326194"/>
        <a:ext cx="1090300" cy="1057390"/>
      </dsp:txXfrm>
    </dsp:sp>
    <dsp:sp modelId="{6F3FFD07-8FD8-4B76-94D4-40FF866FC416}">
      <dsp:nvSpPr>
        <dsp:cNvPr id="0" name=""/>
        <dsp:cNvSpPr/>
      </dsp:nvSpPr>
      <dsp:spPr>
        <a:xfrm>
          <a:off x="4466939" y="3657298"/>
          <a:ext cx="1541916"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Working with parents and carers</a:t>
          </a:r>
        </a:p>
      </dsp:txBody>
      <dsp:txXfrm>
        <a:off x="4692747" y="3876291"/>
        <a:ext cx="1090300" cy="1057390"/>
      </dsp:txXfrm>
    </dsp:sp>
    <dsp:sp modelId="{8126F942-3F38-492B-B1E4-388B6ADD8403}">
      <dsp:nvSpPr>
        <dsp:cNvPr id="0" name=""/>
        <dsp:cNvSpPr/>
      </dsp:nvSpPr>
      <dsp:spPr>
        <a:xfrm>
          <a:off x="2812498" y="4016583"/>
          <a:ext cx="1541916"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Targeted support and appropriate referrals</a:t>
          </a:r>
        </a:p>
      </dsp:txBody>
      <dsp:txXfrm>
        <a:off x="3038306" y="4235576"/>
        <a:ext cx="1090300" cy="1057390"/>
      </dsp:txXfrm>
    </dsp:sp>
    <dsp:sp modelId="{AD66AC0F-1D9C-4D80-880B-3EB0E7F12A0F}">
      <dsp:nvSpPr>
        <dsp:cNvPr id="0" name=""/>
        <dsp:cNvSpPr/>
      </dsp:nvSpPr>
      <dsp:spPr>
        <a:xfrm>
          <a:off x="1168497" y="3681372"/>
          <a:ext cx="1541916" cy="1495376"/>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Identifying Need and Monitoring Impact of Interventions</a:t>
          </a:r>
        </a:p>
      </dsp:txBody>
      <dsp:txXfrm>
        <a:off x="1394305" y="3900365"/>
        <a:ext cx="1090300" cy="1057390"/>
      </dsp:txXfrm>
    </dsp:sp>
    <dsp:sp modelId="{027BDA6F-C045-4116-8B23-9C7CC9246C23}">
      <dsp:nvSpPr>
        <dsp:cNvPr id="0" name=""/>
        <dsp:cNvSpPr/>
      </dsp:nvSpPr>
      <dsp:spPr>
        <a:xfrm>
          <a:off x="548594" y="2152739"/>
          <a:ext cx="1541437" cy="1425165"/>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Behaviour Policies in schools </a:t>
          </a:r>
          <a:r>
            <a:rPr lang="en-GB" sz="1400" b="0" kern="1200" dirty="0">
              <a:solidFill>
                <a:sysClr val="windowText" lastClr="000000"/>
              </a:solidFill>
              <a:latin typeface="Calibri" panose="020F0502020204030204"/>
              <a:ea typeface="+mn-ea"/>
              <a:cs typeface="+mn-cs"/>
            </a:rPr>
            <a:t>that promote wellbeing and self regulation</a:t>
          </a:r>
        </a:p>
      </dsp:txBody>
      <dsp:txXfrm>
        <a:off x="774332" y="2361450"/>
        <a:ext cx="1089961" cy="1007743"/>
      </dsp:txXfrm>
    </dsp:sp>
    <dsp:sp modelId="{0B68F1EA-E9DE-497C-B833-29D76855EA11}">
      <dsp:nvSpPr>
        <dsp:cNvPr id="0" name=""/>
        <dsp:cNvSpPr/>
      </dsp:nvSpPr>
      <dsp:spPr>
        <a:xfrm>
          <a:off x="2760662" y="0"/>
          <a:ext cx="1541916" cy="1483129"/>
        </a:xfrm>
        <a:prstGeom prst="ellipse">
          <a:avLst/>
        </a:prstGeom>
        <a:solidFill>
          <a:srgbClr val="E4831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Ethos and environment</a:t>
          </a:r>
          <a:r>
            <a:rPr lang="en-GB" sz="1400" b="0" kern="1200" dirty="0">
              <a:solidFill>
                <a:sysClr val="windowText" lastClr="000000"/>
              </a:solidFill>
              <a:latin typeface="Calibri" panose="020F0502020204030204"/>
              <a:ea typeface="+mn-ea"/>
              <a:cs typeface="+mn-cs"/>
            </a:rPr>
            <a:t> that promotes respect and values diversity</a:t>
          </a:r>
          <a:r>
            <a:rPr lang="en-GB" sz="1400" b="0" kern="1200" dirty="0">
              <a:solidFill>
                <a:sysClr val="window" lastClr="FFFFFF"/>
              </a:solidFill>
              <a:latin typeface="Calibri" panose="020F0502020204030204"/>
              <a:ea typeface="+mn-ea"/>
              <a:cs typeface="+mn-cs"/>
            </a:rPr>
            <a:t>. </a:t>
          </a:r>
          <a:endParaRPr lang="en-GB" sz="1400" b="1" kern="1200" dirty="0">
            <a:solidFill>
              <a:sysClr val="window" lastClr="FFFFFF"/>
            </a:solidFill>
            <a:latin typeface="Calibri" panose="020F0502020204030204"/>
            <a:ea typeface="+mn-ea"/>
            <a:cs typeface="+mn-cs"/>
          </a:endParaRPr>
        </a:p>
      </dsp:txBody>
      <dsp:txXfrm>
        <a:off x="2986470" y="217199"/>
        <a:ext cx="1090300" cy="1048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0016D-ED8E-4C3B-97C2-DB2DB5720201}">
      <dsp:nvSpPr>
        <dsp:cNvPr id="0" name=""/>
        <dsp:cNvSpPr/>
      </dsp:nvSpPr>
      <dsp:spPr>
        <a:xfrm rot="10800000">
          <a:off x="0" y="0"/>
          <a:ext cx="6880994" cy="1048369"/>
        </a:xfrm>
        <a:prstGeom prst="trapezoid">
          <a:avLst>
            <a:gd name="adj" fmla="val 10939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Whole School approaches</a:t>
          </a:r>
        </a:p>
      </dsp:txBody>
      <dsp:txXfrm rot="-10800000">
        <a:off x="1204173" y="0"/>
        <a:ext cx="4472646" cy="1048369"/>
      </dsp:txXfrm>
    </dsp:sp>
    <dsp:sp modelId="{7E494B2A-790F-49D6-A748-2DC5FB9A1705}">
      <dsp:nvSpPr>
        <dsp:cNvPr id="0" name=""/>
        <dsp:cNvSpPr/>
      </dsp:nvSpPr>
      <dsp:spPr>
        <a:xfrm rot="10800000">
          <a:off x="1146832" y="1048369"/>
          <a:ext cx="4587329" cy="1048369"/>
        </a:xfrm>
        <a:prstGeom prst="trapezoid">
          <a:avLst>
            <a:gd name="adj" fmla="val 109392"/>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Consultation &amp; Signposting</a:t>
          </a:r>
        </a:p>
      </dsp:txBody>
      <dsp:txXfrm rot="-10800000">
        <a:off x="1949614" y="1048369"/>
        <a:ext cx="2981764" cy="1048369"/>
      </dsp:txXfrm>
    </dsp:sp>
    <dsp:sp modelId="{06909109-3B07-45D0-8818-9F64B8E015D6}">
      <dsp:nvSpPr>
        <dsp:cNvPr id="0" name=""/>
        <dsp:cNvSpPr/>
      </dsp:nvSpPr>
      <dsp:spPr>
        <a:xfrm rot="10800000">
          <a:off x="2293664" y="2096738"/>
          <a:ext cx="2293664" cy="1048369"/>
        </a:xfrm>
        <a:prstGeom prst="trapezoid">
          <a:avLst>
            <a:gd name="adj" fmla="val 109392"/>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Targeted  interventions</a:t>
          </a:r>
        </a:p>
      </dsp:txBody>
      <dsp:txXfrm rot="-10800000">
        <a:off x="2293664" y="2096738"/>
        <a:ext cx="2293664" cy="104836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11C6C-4D06-4787-9C69-0C96A0A32F2F}"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44F1-B395-4ACF-B986-2BB8145B3DE8}" type="slidenum">
              <a:rPr lang="en-GB" smtClean="0"/>
              <a:t>‹#›</a:t>
            </a:fld>
            <a:endParaRPr lang="en-GB"/>
          </a:p>
        </p:txBody>
      </p:sp>
    </p:spTree>
    <p:extLst>
      <p:ext uri="{BB962C8B-B14F-4D97-AF65-F5344CB8AC3E}">
        <p14:creationId xmlns:p14="http://schemas.microsoft.com/office/powerpoint/2010/main" val="64450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 </a:t>
            </a:r>
          </a:p>
        </p:txBody>
      </p:sp>
      <p:sp>
        <p:nvSpPr>
          <p:cNvPr id="4" name="Slide Number Placeholder 3"/>
          <p:cNvSpPr>
            <a:spLocks noGrp="1"/>
          </p:cNvSpPr>
          <p:nvPr>
            <p:ph type="sldNum" sz="quarter" idx="10"/>
          </p:nvPr>
        </p:nvSpPr>
        <p:spPr/>
        <p:txBody>
          <a:bodyPr/>
          <a:lstStyle/>
          <a:p>
            <a:fld id="{C23044F1-B395-4ACF-B986-2BB8145B3DE8}" type="slidenum">
              <a:rPr lang="en-GB" smtClean="0"/>
              <a:t>1</a:t>
            </a:fld>
            <a:endParaRPr lang="en-GB"/>
          </a:p>
        </p:txBody>
      </p:sp>
    </p:spTree>
    <p:extLst>
      <p:ext uri="{BB962C8B-B14F-4D97-AF65-F5344CB8AC3E}">
        <p14:creationId xmlns:p14="http://schemas.microsoft.com/office/powerpoint/2010/main" val="39994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19</a:t>
            </a:fld>
            <a:endParaRPr lang="en-GB"/>
          </a:p>
        </p:txBody>
      </p:sp>
    </p:spTree>
    <p:extLst>
      <p:ext uri="{BB962C8B-B14F-4D97-AF65-F5344CB8AC3E}">
        <p14:creationId xmlns:p14="http://schemas.microsoft.com/office/powerpoint/2010/main" val="402185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24</a:t>
            </a:fld>
            <a:endParaRPr lang="en-GB"/>
          </a:p>
        </p:txBody>
      </p:sp>
    </p:spTree>
    <p:extLst>
      <p:ext uri="{BB962C8B-B14F-4D97-AF65-F5344CB8AC3E}">
        <p14:creationId xmlns:p14="http://schemas.microsoft.com/office/powerpoint/2010/main" val="359944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a:t>
            </a:r>
          </a:p>
        </p:txBody>
      </p:sp>
      <p:sp>
        <p:nvSpPr>
          <p:cNvPr id="4" name="Slide Number Placeholder 3"/>
          <p:cNvSpPr>
            <a:spLocks noGrp="1"/>
          </p:cNvSpPr>
          <p:nvPr>
            <p:ph type="sldNum" sz="quarter" idx="10"/>
          </p:nvPr>
        </p:nvSpPr>
        <p:spPr/>
        <p:txBody>
          <a:bodyPr/>
          <a:lstStyle/>
          <a:p>
            <a:fld id="{C23044F1-B395-4ACF-B986-2BB8145B3DE8}" type="slidenum">
              <a:rPr lang="en-GB" smtClean="0"/>
              <a:t>25</a:t>
            </a:fld>
            <a:endParaRPr lang="en-GB"/>
          </a:p>
        </p:txBody>
      </p:sp>
    </p:spTree>
    <p:extLst>
      <p:ext uri="{BB962C8B-B14F-4D97-AF65-F5344CB8AC3E}">
        <p14:creationId xmlns:p14="http://schemas.microsoft.com/office/powerpoint/2010/main" val="412732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27</a:t>
            </a:fld>
            <a:endParaRPr lang="en-GB"/>
          </a:p>
        </p:txBody>
      </p:sp>
    </p:spTree>
    <p:extLst>
      <p:ext uri="{BB962C8B-B14F-4D97-AF65-F5344CB8AC3E}">
        <p14:creationId xmlns:p14="http://schemas.microsoft.com/office/powerpoint/2010/main" val="243727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28</a:t>
            </a:fld>
            <a:endParaRPr lang="en-GB"/>
          </a:p>
        </p:txBody>
      </p:sp>
    </p:spTree>
    <p:extLst>
      <p:ext uri="{BB962C8B-B14F-4D97-AF65-F5344CB8AC3E}">
        <p14:creationId xmlns:p14="http://schemas.microsoft.com/office/powerpoint/2010/main" val="285904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2</a:t>
            </a:fld>
            <a:endParaRPr lang="en-GB"/>
          </a:p>
        </p:txBody>
      </p:sp>
    </p:spTree>
    <p:extLst>
      <p:ext uri="{BB962C8B-B14F-4D97-AF65-F5344CB8AC3E}">
        <p14:creationId xmlns:p14="http://schemas.microsoft.com/office/powerpoint/2010/main" val="124096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a:t>
            </a:r>
          </a:p>
        </p:txBody>
      </p:sp>
      <p:sp>
        <p:nvSpPr>
          <p:cNvPr id="4" name="Slide Number Placeholder 3"/>
          <p:cNvSpPr>
            <a:spLocks noGrp="1"/>
          </p:cNvSpPr>
          <p:nvPr>
            <p:ph type="sldNum" sz="quarter" idx="10"/>
          </p:nvPr>
        </p:nvSpPr>
        <p:spPr/>
        <p:txBody>
          <a:bodyPr/>
          <a:lstStyle/>
          <a:p>
            <a:fld id="{C23044F1-B395-4ACF-B986-2BB8145B3DE8}" type="slidenum">
              <a:rPr lang="en-GB" smtClean="0"/>
              <a:t>3</a:t>
            </a:fld>
            <a:endParaRPr lang="en-GB"/>
          </a:p>
        </p:txBody>
      </p:sp>
    </p:spTree>
    <p:extLst>
      <p:ext uri="{BB962C8B-B14F-4D97-AF65-F5344CB8AC3E}">
        <p14:creationId xmlns:p14="http://schemas.microsoft.com/office/powerpoint/2010/main" val="375629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a:t>
            </a:r>
          </a:p>
        </p:txBody>
      </p:sp>
      <p:sp>
        <p:nvSpPr>
          <p:cNvPr id="4" name="Slide Number Placeholder 3"/>
          <p:cNvSpPr>
            <a:spLocks noGrp="1"/>
          </p:cNvSpPr>
          <p:nvPr>
            <p:ph type="sldNum" sz="quarter" idx="10"/>
          </p:nvPr>
        </p:nvSpPr>
        <p:spPr/>
        <p:txBody>
          <a:bodyPr/>
          <a:lstStyle/>
          <a:p>
            <a:fld id="{C23044F1-B395-4ACF-B986-2BB8145B3DE8}" type="slidenum">
              <a:rPr lang="en-GB" smtClean="0"/>
              <a:t>4</a:t>
            </a:fld>
            <a:endParaRPr lang="en-GB"/>
          </a:p>
        </p:txBody>
      </p:sp>
    </p:spTree>
    <p:extLst>
      <p:ext uri="{BB962C8B-B14F-4D97-AF65-F5344CB8AC3E}">
        <p14:creationId xmlns:p14="http://schemas.microsoft.com/office/powerpoint/2010/main" val="356800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5</a:t>
            </a:fld>
            <a:endParaRPr lang="en-GB"/>
          </a:p>
        </p:txBody>
      </p:sp>
    </p:spTree>
    <p:extLst>
      <p:ext uri="{BB962C8B-B14F-4D97-AF65-F5344CB8AC3E}">
        <p14:creationId xmlns:p14="http://schemas.microsoft.com/office/powerpoint/2010/main" val="46756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6</a:t>
            </a:fld>
            <a:endParaRPr lang="en-GB"/>
          </a:p>
        </p:txBody>
      </p:sp>
    </p:spTree>
    <p:extLst>
      <p:ext uri="{BB962C8B-B14F-4D97-AF65-F5344CB8AC3E}">
        <p14:creationId xmlns:p14="http://schemas.microsoft.com/office/powerpoint/2010/main" val="119167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a:t>
            </a:r>
          </a:p>
        </p:txBody>
      </p:sp>
      <p:sp>
        <p:nvSpPr>
          <p:cNvPr id="4" name="Slide Number Placeholder 3"/>
          <p:cNvSpPr>
            <a:spLocks noGrp="1"/>
          </p:cNvSpPr>
          <p:nvPr>
            <p:ph type="sldNum" sz="quarter" idx="10"/>
          </p:nvPr>
        </p:nvSpPr>
        <p:spPr/>
        <p:txBody>
          <a:bodyPr/>
          <a:lstStyle/>
          <a:p>
            <a:fld id="{C23044F1-B395-4ACF-B986-2BB8145B3DE8}" type="slidenum">
              <a:rPr lang="en-GB" smtClean="0"/>
              <a:t>7</a:t>
            </a:fld>
            <a:endParaRPr lang="en-GB"/>
          </a:p>
        </p:txBody>
      </p:sp>
    </p:spTree>
    <p:extLst>
      <p:ext uri="{BB962C8B-B14F-4D97-AF65-F5344CB8AC3E}">
        <p14:creationId xmlns:p14="http://schemas.microsoft.com/office/powerpoint/2010/main" val="23689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a:t>
            </a:r>
          </a:p>
        </p:txBody>
      </p:sp>
      <p:sp>
        <p:nvSpPr>
          <p:cNvPr id="4" name="Slide Number Placeholder 3"/>
          <p:cNvSpPr>
            <a:spLocks noGrp="1"/>
          </p:cNvSpPr>
          <p:nvPr>
            <p:ph type="sldNum" sz="quarter" idx="10"/>
          </p:nvPr>
        </p:nvSpPr>
        <p:spPr/>
        <p:txBody>
          <a:bodyPr/>
          <a:lstStyle/>
          <a:p>
            <a:fld id="{C23044F1-B395-4ACF-B986-2BB8145B3DE8}" type="slidenum">
              <a:rPr lang="en-GB" smtClean="0"/>
              <a:t>10</a:t>
            </a:fld>
            <a:endParaRPr lang="en-GB"/>
          </a:p>
        </p:txBody>
      </p:sp>
    </p:spTree>
    <p:extLst>
      <p:ext uri="{BB962C8B-B14F-4D97-AF65-F5344CB8AC3E}">
        <p14:creationId xmlns:p14="http://schemas.microsoft.com/office/powerpoint/2010/main" val="282563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CAMHS</a:t>
            </a:r>
          </a:p>
        </p:txBody>
      </p:sp>
      <p:sp>
        <p:nvSpPr>
          <p:cNvPr id="4" name="Slide Number Placeholder 3"/>
          <p:cNvSpPr>
            <a:spLocks noGrp="1"/>
          </p:cNvSpPr>
          <p:nvPr>
            <p:ph type="sldNum" sz="quarter" idx="10"/>
          </p:nvPr>
        </p:nvSpPr>
        <p:spPr/>
        <p:txBody>
          <a:bodyPr/>
          <a:lstStyle/>
          <a:p>
            <a:fld id="{C23044F1-B395-4ACF-B986-2BB8145B3DE8}" type="slidenum">
              <a:rPr lang="en-GB" smtClean="0"/>
              <a:t>12</a:t>
            </a:fld>
            <a:endParaRPr lang="en-GB"/>
          </a:p>
        </p:txBody>
      </p:sp>
    </p:spTree>
    <p:extLst>
      <p:ext uri="{BB962C8B-B14F-4D97-AF65-F5344CB8AC3E}">
        <p14:creationId xmlns:p14="http://schemas.microsoft.com/office/powerpoint/2010/main" val="253253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9C83-EFEF-4274-B6D3-9B51953FF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A42567-19E3-4AAF-B70C-D7F5DCE5B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510559-48BD-4674-AF6F-4776E739ACF7}"/>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E0ABD7A9-4489-4FEC-8DAB-41410D532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4BFEB-2BA1-4EEF-A7C1-D6964DE2DE06}"/>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92805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F0CB-2F2F-481B-BD86-7DB5F6FCD6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90DF98-4106-45FD-AECD-AD6FD1FB1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1883F-201A-45C4-ADF3-F609C2A0E042}"/>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C060F29B-DBD1-47EE-BD4B-12D932450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8942F-83A2-4C66-99C9-5C576DC4B3C9}"/>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229811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F74C5-82B9-42D8-8C7A-0816F079AD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32259F-CAD9-4580-8190-C0420FEBC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03D61-F04D-4D23-9112-88F0E51CE22C}"/>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4BA1B404-B17A-4C11-A2EF-D2D79A50A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2A713-9E8B-41DD-973B-15307F27E3C2}"/>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222310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6454-D7F9-41EE-AF02-7B42F5FD22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6604E5-14A3-45F4-BBCB-7B9CE917DF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3188B7-7638-415A-A048-C41C9CF6B845}"/>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07356297-4B91-4FAC-A45D-7D8886076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E7174-4694-4821-B231-6C548E6C45EB}"/>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366466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2644-C1FA-4762-A59A-4F2E484BA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0062E9-C25C-4CE7-B93E-664F2E6F2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F8232-926E-44EF-9456-0C3DBDA4CE6C}"/>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6EC7B888-6AFB-4554-BF88-0D8EDD127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AA744-B0A7-4AD2-8194-153E7CC4D1BA}"/>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155096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E593-376B-4CF4-AD99-8EACEAA304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BD50A7-E1CF-416E-A2E9-8343A5F7C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62EB0F-4022-4BB0-9376-CC14F8A02A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6F9EB7-761F-4DDB-AE61-B15EB108AB5A}"/>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6" name="Footer Placeholder 5">
            <a:extLst>
              <a:ext uri="{FF2B5EF4-FFF2-40B4-BE49-F238E27FC236}">
                <a16:creationId xmlns:a16="http://schemas.microsoft.com/office/drawing/2014/main" id="{63633435-909D-4BF7-A2D0-1DA473E39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B1261-B23B-4834-9AF5-9C4E100B95C4}"/>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360041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0D2D-8FA2-47E6-9B75-B4868CE787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F1D41-9DE4-4113-978E-E6275F41C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4A0D54-23EE-4985-B221-4FCE022EE5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E36520-6F7C-4A83-BB32-14180B69D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26D9E1-4F4A-4EA7-9BA9-F63E45DD15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1D1610-1A39-42FF-9B0D-76C6AFB2CFAE}"/>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8" name="Footer Placeholder 7">
            <a:extLst>
              <a:ext uri="{FF2B5EF4-FFF2-40B4-BE49-F238E27FC236}">
                <a16:creationId xmlns:a16="http://schemas.microsoft.com/office/drawing/2014/main" id="{2525869A-6830-478A-A1D5-9997CF4DDD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7F12C6-BF65-4929-BBAD-E768DE229C78}"/>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210475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8F65-09CD-41F2-B8A8-7BED9EB70C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5B9754-AE5B-48A4-88AF-3A57F64C809F}"/>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4" name="Footer Placeholder 3">
            <a:extLst>
              <a:ext uri="{FF2B5EF4-FFF2-40B4-BE49-F238E27FC236}">
                <a16:creationId xmlns:a16="http://schemas.microsoft.com/office/drawing/2014/main" id="{012442D3-DD97-4076-9A64-B3891DC9C1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9FDBCC-39C1-4A05-8C23-5982CCAEB32C}"/>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392569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FF80B-133C-49B3-8B9A-A04407E2DE82}"/>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3" name="Footer Placeholder 2">
            <a:extLst>
              <a:ext uri="{FF2B5EF4-FFF2-40B4-BE49-F238E27FC236}">
                <a16:creationId xmlns:a16="http://schemas.microsoft.com/office/drawing/2014/main" id="{7F504394-FFB4-400B-ABB9-D47F128D72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B51508-2B67-4FE2-ABAA-9C5A01ED8987}"/>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390533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D284-7B28-48E7-8DBA-0A00FE456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BF354D-CF6B-4ADF-8C52-4A6B4EAFB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0E47B6-C488-457A-8030-352269915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4F031-F597-430A-9446-E92313A39A52}"/>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6" name="Footer Placeholder 5">
            <a:extLst>
              <a:ext uri="{FF2B5EF4-FFF2-40B4-BE49-F238E27FC236}">
                <a16:creationId xmlns:a16="http://schemas.microsoft.com/office/drawing/2014/main" id="{8F72A835-98CC-419E-B588-70DEC94F33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9B968-14E3-4491-8B9A-969F192C94E6}"/>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39969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19CE-A2C1-4085-B781-9F6676FA3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96C940-96EB-42E6-A463-179D319C3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6DCAB5-10C5-4894-8BD9-AA66A5851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53FC4-0B6F-466D-BD72-8B539F80F2C2}"/>
              </a:ext>
            </a:extLst>
          </p:cNvPr>
          <p:cNvSpPr>
            <a:spLocks noGrp="1"/>
          </p:cNvSpPr>
          <p:nvPr>
            <p:ph type="dt" sz="half" idx="10"/>
          </p:nvPr>
        </p:nvSpPr>
        <p:spPr/>
        <p:txBody>
          <a:bodyPr/>
          <a:lstStyle/>
          <a:p>
            <a:fld id="{84CD9D64-BB4E-480C-877E-49018C07DB33}" type="datetimeFigureOut">
              <a:rPr lang="en-GB" smtClean="0"/>
              <a:t>13/01/2021</a:t>
            </a:fld>
            <a:endParaRPr lang="en-GB"/>
          </a:p>
        </p:txBody>
      </p:sp>
      <p:sp>
        <p:nvSpPr>
          <p:cNvPr id="6" name="Footer Placeholder 5">
            <a:extLst>
              <a:ext uri="{FF2B5EF4-FFF2-40B4-BE49-F238E27FC236}">
                <a16:creationId xmlns:a16="http://schemas.microsoft.com/office/drawing/2014/main" id="{364C9B23-5E21-431F-AAA5-AAA767FE2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49C60-E609-47BE-9B89-0AB60FEA7B1C}"/>
              </a:ext>
            </a:extLst>
          </p:cNvPr>
          <p:cNvSpPr>
            <a:spLocks noGrp="1"/>
          </p:cNvSpPr>
          <p:nvPr>
            <p:ph type="sldNum" sz="quarter" idx="12"/>
          </p:nvPr>
        </p:nvSpPr>
        <p:spPr/>
        <p:txBody>
          <a:bodyPr/>
          <a:lstStyle/>
          <a:p>
            <a:fld id="{6944E7B2-7ED6-414E-992B-2BC9EEF62458}" type="slidenum">
              <a:rPr lang="en-GB" smtClean="0"/>
              <a:t>‹#›</a:t>
            </a:fld>
            <a:endParaRPr lang="en-GB"/>
          </a:p>
        </p:txBody>
      </p:sp>
    </p:spTree>
    <p:extLst>
      <p:ext uri="{BB962C8B-B14F-4D97-AF65-F5344CB8AC3E}">
        <p14:creationId xmlns:p14="http://schemas.microsoft.com/office/powerpoint/2010/main" val="279085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CAE0F-2B32-4665-892B-5219FBEB0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D15622-5A13-4D1A-8AC8-1866296A2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00E0FF-26B8-4151-BED4-EB8FA6787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D9D64-BB4E-480C-877E-49018C07DB33}" type="datetimeFigureOut">
              <a:rPr lang="en-GB" smtClean="0"/>
              <a:t>13/01/2021</a:t>
            </a:fld>
            <a:endParaRPr lang="en-GB"/>
          </a:p>
        </p:txBody>
      </p:sp>
      <p:sp>
        <p:nvSpPr>
          <p:cNvPr id="5" name="Footer Placeholder 4">
            <a:extLst>
              <a:ext uri="{FF2B5EF4-FFF2-40B4-BE49-F238E27FC236}">
                <a16:creationId xmlns:a16="http://schemas.microsoft.com/office/drawing/2014/main" id="{0DBE4C41-7E96-45BE-8134-4A3F238DA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000AB5-2E7C-4CBC-BFF7-1654D72AC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4E7B2-7ED6-414E-992B-2BC9EEF62458}" type="slidenum">
              <a:rPr lang="en-GB" smtClean="0"/>
              <a:t>‹#›</a:t>
            </a:fld>
            <a:endParaRPr lang="en-GB"/>
          </a:p>
        </p:txBody>
      </p:sp>
    </p:spTree>
    <p:extLst>
      <p:ext uri="{BB962C8B-B14F-4D97-AF65-F5344CB8AC3E}">
        <p14:creationId xmlns:p14="http://schemas.microsoft.com/office/powerpoint/2010/main" val="6623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ityandhackneycamhs.org.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ityandhackneyccg.nhs.uk/about-us/our-plan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A11C-1083-4FCF-A19E-C4814DD081B5}"/>
              </a:ext>
            </a:extLst>
          </p:cNvPr>
          <p:cNvSpPr>
            <a:spLocks noGrp="1"/>
          </p:cNvSpPr>
          <p:nvPr>
            <p:ph type="ctrTitle"/>
          </p:nvPr>
        </p:nvSpPr>
        <p:spPr>
          <a:xfrm>
            <a:off x="1285173" y="1046363"/>
            <a:ext cx="9144000" cy="1286319"/>
          </a:xfrm>
        </p:spPr>
        <p:txBody>
          <a:bodyPr>
            <a:noAutofit/>
          </a:bodyPr>
          <a:lstStyle/>
          <a:p>
            <a:r>
              <a:rPr lang="en-GB" sz="3200" b="1" dirty="0"/>
              <a:t>City &amp; Hackney CAMHS Alliance</a:t>
            </a:r>
            <a:br>
              <a:rPr lang="en-GB" sz="3200" b="1" dirty="0"/>
            </a:br>
            <a:r>
              <a:rPr lang="en-GB" sz="4000" b="1" dirty="0"/>
              <a:t>Understanding how CAMHS works</a:t>
            </a:r>
            <a:br>
              <a:rPr lang="en-GB" sz="4000" b="1" dirty="0"/>
            </a:br>
            <a:endParaRPr lang="en-GB" sz="4000" b="1" dirty="0"/>
          </a:p>
        </p:txBody>
      </p:sp>
      <p:sp>
        <p:nvSpPr>
          <p:cNvPr id="3" name="Subtitle 2">
            <a:extLst>
              <a:ext uri="{FF2B5EF4-FFF2-40B4-BE49-F238E27FC236}">
                <a16:creationId xmlns:a16="http://schemas.microsoft.com/office/drawing/2014/main" id="{3141FE39-A2EB-4487-A1E4-ED6C65B72457}"/>
              </a:ext>
            </a:extLst>
          </p:cNvPr>
          <p:cNvSpPr>
            <a:spLocks noGrp="1"/>
          </p:cNvSpPr>
          <p:nvPr>
            <p:ph type="subTitle" idx="1"/>
          </p:nvPr>
        </p:nvSpPr>
        <p:spPr>
          <a:xfrm>
            <a:off x="971550" y="1689522"/>
            <a:ext cx="9906000" cy="3933825"/>
          </a:xfrm>
        </p:spPr>
        <p:txBody>
          <a:bodyPr>
            <a:normAutofit/>
          </a:bodyPr>
          <a:lstStyle/>
          <a:p>
            <a:endParaRPr lang="en-GB" dirty="0"/>
          </a:p>
          <a:p>
            <a:r>
              <a:rPr lang="en-GB" sz="1800" b="1" dirty="0"/>
              <a:t>Sophie McElroy – Programme Manager</a:t>
            </a:r>
          </a:p>
          <a:p>
            <a:r>
              <a:rPr lang="en-GB" sz="1800" b="1" dirty="0" err="1"/>
              <a:t>Mariona</a:t>
            </a:r>
            <a:r>
              <a:rPr lang="en-GB" sz="1800" b="1" dirty="0"/>
              <a:t> Garcia Edo – Project Manager</a:t>
            </a:r>
          </a:p>
          <a:p>
            <a:endParaRPr lang="en-GB" sz="1800" b="1" dirty="0"/>
          </a:p>
          <a:p>
            <a:pPr algn="l"/>
            <a:r>
              <a:rPr lang="en-GB" dirty="0"/>
              <a:t>Aims of session</a:t>
            </a:r>
          </a:p>
          <a:p>
            <a:pPr marL="457200" indent="-457200" algn="l">
              <a:buAutoNum type="arabicPeriod"/>
            </a:pPr>
            <a:r>
              <a:rPr lang="en-GB" dirty="0"/>
              <a:t>Context of City &amp; Hackney CYP mental health</a:t>
            </a:r>
          </a:p>
          <a:p>
            <a:pPr marL="457200" indent="-457200" algn="l">
              <a:buFont typeface="Arial" panose="020B0604020202020204" pitchFamily="34" charset="0"/>
              <a:buAutoNum type="arabicPeriod"/>
            </a:pPr>
            <a:r>
              <a:rPr lang="en-GB" dirty="0"/>
              <a:t>Overview of partners and providers</a:t>
            </a:r>
          </a:p>
          <a:p>
            <a:pPr marL="457200" indent="-457200" algn="l">
              <a:buAutoNum type="arabicPeriod"/>
            </a:pPr>
            <a:r>
              <a:rPr lang="en-GB" dirty="0"/>
              <a:t>Tour of services</a:t>
            </a:r>
          </a:p>
          <a:p>
            <a:pPr marL="457200" indent="-457200" algn="l">
              <a:buAutoNum type="arabicPeriod"/>
            </a:pPr>
            <a:r>
              <a:rPr lang="en-GB" dirty="0"/>
              <a:t>Questions</a:t>
            </a:r>
          </a:p>
          <a:p>
            <a:pPr marL="457200" indent="-457200" algn="l">
              <a:buAutoNum type="arabicPeriod"/>
            </a:pPr>
            <a:endParaRPr lang="en-GB" dirty="0"/>
          </a:p>
          <a:p>
            <a:pPr algn="l"/>
            <a:endParaRPr lang="en-GB" dirty="0"/>
          </a:p>
          <a:p>
            <a:endParaRPr lang="en-GB" dirty="0"/>
          </a:p>
          <a:p>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028984" y="5855703"/>
            <a:ext cx="1791132" cy="1002297"/>
          </a:xfrm>
          <a:prstGeom prst="rect">
            <a:avLst/>
          </a:prstGeom>
          <a:noFill/>
          <a:ln>
            <a:noFill/>
          </a:ln>
        </p:spPr>
      </p:pic>
    </p:spTree>
    <p:extLst>
      <p:ext uri="{BB962C8B-B14F-4D97-AF65-F5344CB8AC3E}">
        <p14:creationId xmlns:p14="http://schemas.microsoft.com/office/powerpoint/2010/main" val="214240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74" y="228600"/>
            <a:ext cx="10515600" cy="659003"/>
          </a:xfrm>
        </p:spPr>
        <p:txBody>
          <a:bodyPr>
            <a:normAutofit/>
          </a:bodyPr>
          <a:lstStyle/>
          <a:p>
            <a:r>
              <a:rPr lang="en-GB" sz="3600" b="1" dirty="0"/>
              <a:t>Referrals to First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9098240"/>
              </p:ext>
            </p:extLst>
          </p:nvPr>
        </p:nvGraphicFramePr>
        <p:xfrm>
          <a:off x="481574" y="928144"/>
          <a:ext cx="11049002" cy="2015631"/>
        </p:xfrm>
        <a:graphic>
          <a:graphicData uri="http://schemas.openxmlformats.org/drawingml/2006/table">
            <a:tbl>
              <a:tblPr firstRow="1" firstCol="1" bandRow="1">
                <a:tableStyleId>{5C22544A-7EE6-4342-B048-85BDC9FD1C3A}</a:tableStyleId>
              </a:tblPr>
              <a:tblGrid>
                <a:gridCol w="1082060">
                  <a:extLst>
                    <a:ext uri="{9D8B030D-6E8A-4147-A177-3AD203B41FA5}">
                      <a16:colId xmlns:a16="http://schemas.microsoft.com/office/drawing/2014/main" val="20000"/>
                    </a:ext>
                  </a:extLst>
                </a:gridCol>
                <a:gridCol w="553719">
                  <a:extLst>
                    <a:ext uri="{9D8B030D-6E8A-4147-A177-3AD203B41FA5}">
                      <a16:colId xmlns:a16="http://schemas.microsoft.com/office/drawing/2014/main" val="20001"/>
                    </a:ext>
                  </a:extLst>
                </a:gridCol>
                <a:gridCol w="553719">
                  <a:extLst>
                    <a:ext uri="{9D8B030D-6E8A-4147-A177-3AD203B41FA5}">
                      <a16:colId xmlns:a16="http://schemas.microsoft.com/office/drawing/2014/main" val="20002"/>
                    </a:ext>
                  </a:extLst>
                </a:gridCol>
                <a:gridCol w="553719">
                  <a:extLst>
                    <a:ext uri="{9D8B030D-6E8A-4147-A177-3AD203B41FA5}">
                      <a16:colId xmlns:a16="http://schemas.microsoft.com/office/drawing/2014/main" val="20003"/>
                    </a:ext>
                  </a:extLst>
                </a:gridCol>
                <a:gridCol w="553719">
                  <a:extLst>
                    <a:ext uri="{9D8B030D-6E8A-4147-A177-3AD203B41FA5}">
                      <a16:colId xmlns:a16="http://schemas.microsoft.com/office/drawing/2014/main" val="20004"/>
                    </a:ext>
                  </a:extLst>
                </a:gridCol>
                <a:gridCol w="553719">
                  <a:extLst>
                    <a:ext uri="{9D8B030D-6E8A-4147-A177-3AD203B41FA5}">
                      <a16:colId xmlns:a16="http://schemas.microsoft.com/office/drawing/2014/main" val="20005"/>
                    </a:ext>
                  </a:extLst>
                </a:gridCol>
                <a:gridCol w="553719">
                  <a:extLst>
                    <a:ext uri="{9D8B030D-6E8A-4147-A177-3AD203B41FA5}">
                      <a16:colId xmlns:a16="http://schemas.microsoft.com/office/drawing/2014/main" val="20006"/>
                    </a:ext>
                  </a:extLst>
                </a:gridCol>
                <a:gridCol w="553719">
                  <a:extLst>
                    <a:ext uri="{9D8B030D-6E8A-4147-A177-3AD203B41FA5}">
                      <a16:colId xmlns:a16="http://schemas.microsoft.com/office/drawing/2014/main" val="20007"/>
                    </a:ext>
                  </a:extLst>
                </a:gridCol>
                <a:gridCol w="553719">
                  <a:extLst>
                    <a:ext uri="{9D8B030D-6E8A-4147-A177-3AD203B41FA5}">
                      <a16:colId xmlns:a16="http://schemas.microsoft.com/office/drawing/2014/main" val="20008"/>
                    </a:ext>
                  </a:extLst>
                </a:gridCol>
                <a:gridCol w="553719">
                  <a:extLst>
                    <a:ext uri="{9D8B030D-6E8A-4147-A177-3AD203B41FA5}">
                      <a16:colId xmlns:a16="http://schemas.microsoft.com/office/drawing/2014/main" val="20009"/>
                    </a:ext>
                  </a:extLst>
                </a:gridCol>
                <a:gridCol w="553719">
                  <a:extLst>
                    <a:ext uri="{9D8B030D-6E8A-4147-A177-3AD203B41FA5}">
                      <a16:colId xmlns:a16="http://schemas.microsoft.com/office/drawing/2014/main" val="20010"/>
                    </a:ext>
                  </a:extLst>
                </a:gridCol>
                <a:gridCol w="553719">
                  <a:extLst>
                    <a:ext uri="{9D8B030D-6E8A-4147-A177-3AD203B41FA5}">
                      <a16:colId xmlns:a16="http://schemas.microsoft.com/office/drawing/2014/main" val="20011"/>
                    </a:ext>
                  </a:extLst>
                </a:gridCol>
                <a:gridCol w="553719">
                  <a:extLst>
                    <a:ext uri="{9D8B030D-6E8A-4147-A177-3AD203B41FA5}">
                      <a16:colId xmlns:a16="http://schemas.microsoft.com/office/drawing/2014/main" val="20012"/>
                    </a:ext>
                  </a:extLst>
                </a:gridCol>
                <a:gridCol w="553719">
                  <a:extLst>
                    <a:ext uri="{9D8B030D-6E8A-4147-A177-3AD203B41FA5}">
                      <a16:colId xmlns:a16="http://schemas.microsoft.com/office/drawing/2014/main" val="20013"/>
                    </a:ext>
                  </a:extLst>
                </a:gridCol>
                <a:gridCol w="553719">
                  <a:extLst>
                    <a:ext uri="{9D8B030D-6E8A-4147-A177-3AD203B41FA5}">
                      <a16:colId xmlns:a16="http://schemas.microsoft.com/office/drawing/2014/main" val="20014"/>
                    </a:ext>
                  </a:extLst>
                </a:gridCol>
                <a:gridCol w="553719">
                  <a:extLst>
                    <a:ext uri="{9D8B030D-6E8A-4147-A177-3AD203B41FA5}">
                      <a16:colId xmlns:a16="http://schemas.microsoft.com/office/drawing/2014/main" val="20015"/>
                    </a:ext>
                  </a:extLst>
                </a:gridCol>
                <a:gridCol w="553719">
                  <a:extLst>
                    <a:ext uri="{9D8B030D-6E8A-4147-A177-3AD203B41FA5}">
                      <a16:colId xmlns:a16="http://schemas.microsoft.com/office/drawing/2014/main" val="20016"/>
                    </a:ext>
                  </a:extLst>
                </a:gridCol>
                <a:gridCol w="553719">
                  <a:extLst>
                    <a:ext uri="{9D8B030D-6E8A-4147-A177-3AD203B41FA5}">
                      <a16:colId xmlns:a16="http://schemas.microsoft.com/office/drawing/2014/main" val="20017"/>
                    </a:ext>
                  </a:extLst>
                </a:gridCol>
                <a:gridCol w="553719">
                  <a:extLst>
                    <a:ext uri="{9D8B030D-6E8A-4147-A177-3AD203B41FA5}">
                      <a16:colId xmlns:a16="http://schemas.microsoft.com/office/drawing/2014/main" val="20018"/>
                    </a:ext>
                  </a:extLst>
                </a:gridCol>
              </a:tblGrid>
              <a:tr h="765103">
                <a:tc>
                  <a:txBody>
                    <a:bodyPr/>
                    <a:lstStyle/>
                    <a:p>
                      <a:pPr>
                        <a:spcAft>
                          <a:spcPts val="0"/>
                        </a:spcAft>
                      </a:pPr>
                      <a:r>
                        <a:rPr lang="en-GB" sz="1800" dirty="0">
                          <a:effectLst/>
                        </a:rPr>
                        <a:t>First Steps</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Apr-19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May-19</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Jun-19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Jul-19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Aug-19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Sep-19</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Oct-19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Nov-19</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Dec-19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Jan-20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Feb-20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Mar-20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spcAft>
                          <a:spcPts val="0"/>
                        </a:spcAft>
                      </a:pPr>
                      <a:r>
                        <a:rPr lang="en-GB" sz="2000">
                          <a:effectLst/>
                        </a:rPr>
                        <a:t> </a:t>
                      </a:r>
                    </a:p>
                    <a:p>
                      <a:pPr algn="r">
                        <a:spcAft>
                          <a:spcPts val="0"/>
                        </a:spcAft>
                      </a:pPr>
                      <a:r>
                        <a:rPr lang="en-GB" sz="1800">
                          <a:effectLst/>
                        </a:rPr>
                        <a:t>Apr-20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May-20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Jun-20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Jul-20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Aug-20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Sep-20</a:t>
                      </a:r>
                      <a:endParaRPr lang="en-GB" sz="2000">
                        <a:effectLst/>
                        <a:latin typeface="Times New Roman" panose="02020603050405020304" pitchFamily="18" charset="0"/>
                        <a:ea typeface="Calibri" panose="020F0502020204030204" pitchFamily="34" charset="0"/>
                      </a:endParaRPr>
                    </a:p>
                  </a:txBody>
                  <a:tcPr marL="59286" marR="59286" marT="0" marB="0" anchor="b"/>
                </a:tc>
                <a:extLst>
                  <a:ext uri="{0D108BD9-81ED-4DB2-BD59-A6C34878D82A}">
                    <a16:rowId xmlns:a16="http://schemas.microsoft.com/office/drawing/2014/main" val="10000"/>
                  </a:ext>
                </a:extLst>
              </a:tr>
              <a:tr h="592793">
                <a:tc>
                  <a:txBody>
                    <a:bodyPr/>
                    <a:lstStyle/>
                    <a:p>
                      <a:pPr>
                        <a:spcAft>
                          <a:spcPts val="0"/>
                        </a:spcAft>
                      </a:pPr>
                      <a:r>
                        <a:rPr lang="en-GB" sz="1800">
                          <a:effectLst/>
                        </a:rPr>
                        <a:t>Referrals receieved</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179</a:t>
                      </a:r>
                      <a:endParaRPr lang="en-GB" sz="2000" dirty="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dirty="0"/>
                        <a:t>158</a:t>
                      </a:r>
                    </a:p>
                  </a:txBody>
                  <a:tcPr marL="59286" marR="59286" marT="0" marB="0" anchor="b">
                    <a:solidFill>
                      <a:srgbClr val="FFC000"/>
                    </a:solidFill>
                  </a:tcPr>
                </a:tc>
                <a:tc>
                  <a:txBody>
                    <a:bodyPr/>
                    <a:lstStyle/>
                    <a:p>
                      <a:pPr algn="r">
                        <a:spcAft>
                          <a:spcPts val="0"/>
                        </a:spcAft>
                      </a:pPr>
                      <a:r>
                        <a:rPr lang="en-GB" sz="1800" dirty="0">
                          <a:effectLst/>
                        </a:rPr>
                        <a:t>96</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119</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103</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114</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154</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137</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145</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122</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170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108</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27</a:t>
                      </a:r>
                      <a:endParaRPr lang="en-GB" sz="2000" dirty="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sz="1800" dirty="0">
                          <a:effectLst/>
                        </a:rPr>
                        <a:t>45</a:t>
                      </a:r>
                      <a:endParaRPr lang="en-GB" sz="2000" dirty="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sz="1800">
                          <a:effectLst/>
                        </a:rPr>
                        <a:t>80</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105</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56</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106</a:t>
                      </a:r>
                      <a:endParaRPr lang="en-GB" sz="2000">
                        <a:effectLst/>
                        <a:latin typeface="Times New Roman" panose="02020603050405020304" pitchFamily="18" charset="0"/>
                        <a:ea typeface="Calibri" panose="020F0502020204030204" pitchFamily="34" charset="0"/>
                      </a:endParaRPr>
                    </a:p>
                  </a:txBody>
                  <a:tcPr marL="59286" marR="59286" marT="0" marB="0" anchor="b"/>
                </a:tc>
                <a:extLst>
                  <a:ext uri="{0D108BD9-81ED-4DB2-BD59-A6C34878D82A}">
                    <a16:rowId xmlns:a16="http://schemas.microsoft.com/office/drawing/2014/main" val="10001"/>
                  </a:ext>
                </a:extLst>
              </a:tr>
              <a:tr h="569398">
                <a:tc>
                  <a:txBody>
                    <a:bodyPr/>
                    <a:lstStyle/>
                    <a:p>
                      <a:pPr>
                        <a:spcAft>
                          <a:spcPts val="0"/>
                        </a:spcAft>
                      </a:pPr>
                      <a:r>
                        <a:rPr lang="en-GB" sz="1800">
                          <a:effectLst/>
                        </a:rPr>
                        <a:t>Referrals accepted</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127</a:t>
                      </a:r>
                      <a:endParaRPr lang="en-GB" sz="200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dirty="0"/>
                        <a:t>144</a:t>
                      </a:r>
                    </a:p>
                  </a:txBody>
                  <a:tcPr marL="59286" marR="59286" marT="0" marB="0" anchor="b">
                    <a:solidFill>
                      <a:srgbClr val="FFC000"/>
                    </a:solidFill>
                  </a:tcPr>
                </a:tc>
                <a:tc>
                  <a:txBody>
                    <a:bodyPr/>
                    <a:lstStyle/>
                    <a:p>
                      <a:pPr algn="r">
                        <a:spcAft>
                          <a:spcPts val="0"/>
                        </a:spcAft>
                      </a:pPr>
                      <a:r>
                        <a:rPr lang="en-GB" sz="1800">
                          <a:effectLst/>
                        </a:rPr>
                        <a:t>96</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119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101</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113</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152</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136</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a:effectLst/>
                        </a:rPr>
                        <a:t>139</a:t>
                      </a:r>
                      <a:endParaRPr lang="en-GB" sz="200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117</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170</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103</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27</a:t>
                      </a:r>
                      <a:endParaRPr lang="en-GB" sz="2000" dirty="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sz="1800" dirty="0">
                          <a:effectLst/>
                        </a:rPr>
                        <a:t>44</a:t>
                      </a:r>
                      <a:endParaRPr lang="en-GB" sz="2000" dirty="0">
                        <a:effectLst/>
                        <a:latin typeface="Times New Roman" panose="02020603050405020304" pitchFamily="18" charset="0"/>
                        <a:ea typeface="Calibri" panose="020F0502020204030204" pitchFamily="34" charset="0"/>
                      </a:endParaRPr>
                    </a:p>
                  </a:txBody>
                  <a:tcPr marL="59286" marR="59286" marT="0" marB="0" anchor="b">
                    <a:solidFill>
                      <a:srgbClr val="FFC000"/>
                    </a:solidFill>
                  </a:tcPr>
                </a:tc>
                <a:tc>
                  <a:txBody>
                    <a:bodyPr/>
                    <a:lstStyle/>
                    <a:p>
                      <a:pPr algn="r">
                        <a:spcAft>
                          <a:spcPts val="0"/>
                        </a:spcAft>
                      </a:pPr>
                      <a:r>
                        <a:rPr lang="en-GB" sz="1800" dirty="0">
                          <a:effectLst/>
                        </a:rPr>
                        <a:t>74</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101</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48</a:t>
                      </a:r>
                      <a:endParaRPr lang="en-GB" sz="2000" dirty="0">
                        <a:effectLst/>
                        <a:latin typeface="Times New Roman" panose="02020603050405020304" pitchFamily="18" charset="0"/>
                        <a:ea typeface="Calibri" panose="020F0502020204030204" pitchFamily="34" charset="0"/>
                      </a:endParaRPr>
                    </a:p>
                  </a:txBody>
                  <a:tcPr marL="59286" marR="59286" marT="0" marB="0" anchor="b"/>
                </a:tc>
                <a:tc>
                  <a:txBody>
                    <a:bodyPr/>
                    <a:lstStyle/>
                    <a:p>
                      <a:pPr algn="r">
                        <a:spcAft>
                          <a:spcPts val="0"/>
                        </a:spcAft>
                      </a:pPr>
                      <a:r>
                        <a:rPr lang="en-GB" sz="1800" dirty="0">
                          <a:effectLst/>
                        </a:rPr>
                        <a:t>101</a:t>
                      </a:r>
                      <a:endParaRPr lang="en-GB" sz="2000" dirty="0">
                        <a:effectLst/>
                        <a:latin typeface="Times New Roman" panose="02020603050405020304" pitchFamily="18" charset="0"/>
                        <a:ea typeface="Calibri" panose="020F0502020204030204" pitchFamily="34" charset="0"/>
                      </a:endParaRPr>
                    </a:p>
                  </a:txBody>
                  <a:tcPr marL="59286" marR="59286" marT="0" marB="0" anchor="b"/>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356616" y="-1891506"/>
            <a:ext cx="12605464" cy="110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6" name="Content Placeholder 3"/>
          <p:cNvGraphicFramePr>
            <a:graphicFrameLocks/>
          </p:cNvGraphicFramePr>
          <p:nvPr>
            <p:extLst>
              <p:ext uri="{D42A27DB-BD31-4B8C-83A1-F6EECF244321}">
                <p14:modId xmlns:p14="http://schemas.microsoft.com/office/powerpoint/2010/main" val="268180194"/>
              </p:ext>
            </p:extLst>
          </p:nvPr>
        </p:nvGraphicFramePr>
        <p:xfrm>
          <a:off x="481574" y="3685383"/>
          <a:ext cx="9549391" cy="3172617"/>
        </p:xfrm>
        <a:graphic>
          <a:graphicData uri="http://schemas.openxmlformats.org/drawingml/2006/table">
            <a:tbl>
              <a:tblPr firstRow="1" firstCol="1" bandRow="1">
                <a:tableStyleId>{5C22544A-7EE6-4342-B048-85BDC9FD1C3A}</a:tableStyleId>
              </a:tblPr>
              <a:tblGrid>
                <a:gridCol w="1086639">
                  <a:extLst>
                    <a:ext uri="{9D8B030D-6E8A-4147-A177-3AD203B41FA5}">
                      <a16:colId xmlns:a16="http://schemas.microsoft.com/office/drawing/2014/main" val="20000"/>
                    </a:ext>
                  </a:extLst>
                </a:gridCol>
                <a:gridCol w="1086639">
                  <a:extLst>
                    <a:ext uri="{9D8B030D-6E8A-4147-A177-3AD203B41FA5}">
                      <a16:colId xmlns:a16="http://schemas.microsoft.com/office/drawing/2014/main" val="20001"/>
                    </a:ext>
                  </a:extLst>
                </a:gridCol>
                <a:gridCol w="1086639">
                  <a:extLst>
                    <a:ext uri="{9D8B030D-6E8A-4147-A177-3AD203B41FA5}">
                      <a16:colId xmlns:a16="http://schemas.microsoft.com/office/drawing/2014/main" val="20002"/>
                    </a:ext>
                  </a:extLst>
                </a:gridCol>
                <a:gridCol w="1086639">
                  <a:extLst>
                    <a:ext uri="{9D8B030D-6E8A-4147-A177-3AD203B41FA5}">
                      <a16:colId xmlns:a16="http://schemas.microsoft.com/office/drawing/2014/main" val="20003"/>
                    </a:ext>
                  </a:extLst>
                </a:gridCol>
                <a:gridCol w="565958">
                  <a:extLst>
                    <a:ext uri="{9D8B030D-6E8A-4147-A177-3AD203B41FA5}">
                      <a16:colId xmlns:a16="http://schemas.microsoft.com/office/drawing/2014/main" val="20004"/>
                    </a:ext>
                  </a:extLst>
                </a:gridCol>
                <a:gridCol w="290321">
                  <a:extLst>
                    <a:ext uri="{9D8B030D-6E8A-4147-A177-3AD203B41FA5}">
                      <a16:colId xmlns:a16="http://schemas.microsoft.com/office/drawing/2014/main" val="20005"/>
                    </a:ext>
                  </a:extLst>
                </a:gridCol>
                <a:gridCol w="1086639">
                  <a:extLst>
                    <a:ext uri="{9D8B030D-6E8A-4147-A177-3AD203B41FA5}">
                      <a16:colId xmlns:a16="http://schemas.microsoft.com/office/drawing/2014/main" val="20006"/>
                    </a:ext>
                  </a:extLst>
                </a:gridCol>
                <a:gridCol w="1086639">
                  <a:extLst>
                    <a:ext uri="{9D8B030D-6E8A-4147-A177-3AD203B41FA5}">
                      <a16:colId xmlns:a16="http://schemas.microsoft.com/office/drawing/2014/main" val="20007"/>
                    </a:ext>
                  </a:extLst>
                </a:gridCol>
                <a:gridCol w="1086639">
                  <a:extLst>
                    <a:ext uri="{9D8B030D-6E8A-4147-A177-3AD203B41FA5}">
                      <a16:colId xmlns:a16="http://schemas.microsoft.com/office/drawing/2014/main" val="20008"/>
                    </a:ext>
                  </a:extLst>
                </a:gridCol>
                <a:gridCol w="1086639">
                  <a:extLst>
                    <a:ext uri="{9D8B030D-6E8A-4147-A177-3AD203B41FA5}">
                      <a16:colId xmlns:a16="http://schemas.microsoft.com/office/drawing/2014/main" val="20009"/>
                    </a:ext>
                  </a:extLst>
                </a:gridCol>
              </a:tblGrid>
              <a:tr h="429417">
                <a:tc>
                  <a:txBody>
                    <a:bodyPr/>
                    <a:lstStyle/>
                    <a:p>
                      <a:pPr algn="r">
                        <a:spcAft>
                          <a:spcPts val="0"/>
                        </a:spcAft>
                      </a:pPr>
                      <a:r>
                        <a:rPr lang="en-GB" sz="1800" dirty="0">
                          <a:effectLst/>
                        </a:rPr>
                        <a:t>2019</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Received</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Accepted</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dirty="0">
                        <a:effectLst/>
                        <a:latin typeface="Times New Roman" panose="02020603050405020304" pitchFamily="18" charset="0"/>
                      </a:endParaRPr>
                    </a:p>
                  </a:txBody>
                  <a:tcPr marL="68580" marR="68580" marT="0" marB="0" anchor="b"/>
                </a:tc>
                <a:tc>
                  <a:txBody>
                    <a:bodyPr/>
                    <a:lstStyle/>
                    <a:p>
                      <a:endParaRPr lang="en-GB" sz="1400" dirty="0">
                        <a:effectLst/>
                        <a:latin typeface="Times New Roman" panose="02020603050405020304" pitchFamily="18" charset="0"/>
                      </a:endParaRPr>
                    </a:p>
                  </a:txBody>
                  <a:tcPr marL="68580" marR="68580" marT="0" marB="0" anchor="b"/>
                </a:tc>
                <a:tc>
                  <a:txBody>
                    <a:bodyPr/>
                    <a:lstStyle/>
                    <a:p>
                      <a:pPr algn="r">
                        <a:spcAft>
                          <a:spcPts val="0"/>
                        </a:spcAft>
                      </a:pPr>
                      <a:r>
                        <a:rPr lang="en-GB" sz="1800">
                          <a:effectLst/>
                        </a:rPr>
                        <a:t>2020</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Received</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Accepted</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0"/>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Apr</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64</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53</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Jan</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55</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35</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May</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56</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48</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dirty="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Feb</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61</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30</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2"/>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Jun</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37</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22</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Mar</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32</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14</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Jul</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tc>
                  <a:txBody>
                    <a:bodyPr/>
                    <a:lstStyle/>
                    <a:p>
                      <a:pPr algn="r">
                        <a:spcAft>
                          <a:spcPts val="0"/>
                        </a:spcAft>
                      </a:pPr>
                      <a:r>
                        <a:rPr lang="en-GB" sz="1800" dirty="0">
                          <a:effectLst/>
                        </a:rPr>
                        <a:t>64</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tc>
                  <a:txBody>
                    <a:bodyPr/>
                    <a:lstStyle/>
                    <a:p>
                      <a:pPr algn="r">
                        <a:spcAft>
                          <a:spcPts val="0"/>
                        </a:spcAft>
                      </a:pPr>
                      <a:r>
                        <a:rPr lang="en-GB" sz="1800" dirty="0">
                          <a:effectLst/>
                        </a:rPr>
                        <a:t>48</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Apr</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8</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8</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4"/>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Aug</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tc>
                  <a:txBody>
                    <a:bodyPr/>
                    <a:lstStyle/>
                    <a:p>
                      <a:pPr algn="r">
                        <a:spcAft>
                          <a:spcPts val="0"/>
                        </a:spcAft>
                      </a:pPr>
                      <a:r>
                        <a:rPr lang="en-GB" sz="1800" dirty="0">
                          <a:effectLst/>
                        </a:rPr>
                        <a:t>56</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tc>
                  <a:txBody>
                    <a:bodyPr/>
                    <a:lstStyle/>
                    <a:p>
                      <a:pPr algn="r">
                        <a:spcAft>
                          <a:spcPts val="0"/>
                        </a:spcAft>
                      </a:pPr>
                      <a:r>
                        <a:rPr lang="en-GB" sz="1800" dirty="0">
                          <a:effectLst/>
                        </a:rPr>
                        <a:t>35</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May</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18</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13</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5"/>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Sep</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52</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31</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Jun</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24</a:t>
                      </a:r>
                      <a:endParaRPr lang="en-GB" sz="1800" dirty="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15</a:t>
                      </a:r>
                      <a:endParaRPr lang="en-GB" sz="18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6"/>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Oct</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83</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66</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Jul</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tc>
                  <a:txBody>
                    <a:bodyPr/>
                    <a:lstStyle/>
                    <a:p>
                      <a:pPr algn="r">
                        <a:spcAft>
                          <a:spcPts val="0"/>
                        </a:spcAft>
                      </a:pPr>
                      <a:r>
                        <a:rPr lang="en-GB" sz="1800" dirty="0">
                          <a:effectLst/>
                        </a:rPr>
                        <a:t>11</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tc>
                  <a:txBody>
                    <a:bodyPr/>
                    <a:lstStyle/>
                    <a:p>
                      <a:pPr algn="r">
                        <a:spcAft>
                          <a:spcPts val="0"/>
                        </a:spcAft>
                      </a:pPr>
                      <a:r>
                        <a:rPr lang="en-GB" sz="1800" dirty="0">
                          <a:effectLst/>
                        </a:rPr>
                        <a:t>6</a:t>
                      </a:r>
                      <a:endParaRPr lang="en-GB" sz="1800" dirty="0">
                        <a:effectLst/>
                        <a:latin typeface="Calibri" panose="020F0502020204030204" pitchFamily="34" charset="0"/>
                        <a:ea typeface="Calibri" panose="020F0502020204030204" pitchFamily="34" charset="0"/>
                      </a:endParaRPr>
                    </a:p>
                  </a:txBody>
                  <a:tcPr marL="68580" marR="68580" marT="0" marB="0" anchor="b">
                    <a:solidFill>
                      <a:srgbClr val="FFC000"/>
                    </a:solidFill>
                  </a:tcPr>
                </a:tc>
                <a:extLst>
                  <a:ext uri="{0D108BD9-81ED-4DB2-BD59-A6C34878D82A}">
                    <a16:rowId xmlns:a16="http://schemas.microsoft.com/office/drawing/2014/main" val="10007"/>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Nov</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49</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29</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dirty="0">
                          <a:effectLst/>
                        </a:rPr>
                        <a:t>Aug</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tc>
                  <a:txBody>
                    <a:bodyPr/>
                    <a:lstStyle/>
                    <a:p>
                      <a:pPr algn="r">
                        <a:spcAft>
                          <a:spcPts val="0"/>
                        </a:spcAft>
                      </a:pPr>
                      <a:r>
                        <a:rPr lang="en-GB" sz="1800" dirty="0">
                          <a:effectLst/>
                        </a:rPr>
                        <a:t>8</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tc>
                  <a:txBody>
                    <a:bodyPr/>
                    <a:lstStyle/>
                    <a:p>
                      <a:pPr algn="r">
                        <a:spcAft>
                          <a:spcPts val="0"/>
                        </a:spcAft>
                      </a:pPr>
                      <a:r>
                        <a:rPr lang="en-GB" sz="1800" dirty="0">
                          <a:effectLst/>
                        </a:rPr>
                        <a:t>7</a:t>
                      </a:r>
                      <a:endParaRPr lang="en-GB" sz="1800" dirty="0">
                        <a:effectLst/>
                        <a:latin typeface="Calibri" panose="020F0502020204030204" pitchFamily="34" charset="0"/>
                        <a:ea typeface="Calibri" panose="020F0502020204030204" pitchFamily="34" charset="0"/>
                      </a:endParaRPr>
                    </a:p>
                  </a:txBody>
                  <a:tcPr marL="68580" marR="68580" marT="0" marB="0" anchor="b">
                    <a:solidFill>
                      <a:schemeClr val="accent2"/>
                    </a:solidFill>
                  </a:tcPr>
                </a:tc>
                <a:extLst>
                  <a:ext uri="{0D108BD9-81ED-4DB2-BD59-A6C34878D82A}">
                    <a16:rowId xmlns:a16="http://schemas.microsoft.com/office/drawing/2014/main" val="10008"/>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Dec</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35</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19</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Sep</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21</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16</a:t>
                      </a:r>
                      <a:endParaRPr lang="en-GB" sz="18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09"/>
                  </a:ext>
                </a:extLst>
              </a:tr>
              <a:tr h="234227">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Total</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496</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351</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endParaRPr lang="en-GB" sz="1400">
                        <a:effectLst/>
                        <a:latin typeface="Times New Roman" panose="02020603050405020304" pitchFamily="18" charset="0"/>
                      </a:endParaRPr>
                    </a:p>
                  </a:txBody>
                  <a:tcPr marL="68580" marR="68580" marT="0" marB="0" anchor="b"/>
                </a:tc>
                <a:tc>
                  <a:txBody>
                    <a:bodyPr/>
                    <a:lstStyle/>
                    <a:p>
                      <a:pPr>
                        <a:spcAft>
                          <a:spcPts val="0"/>
                        </a:spcAft>
                      </a:pPr>
                      <a:r>
                        <a:rPr lang="en-GB" sz="1800">
                          <a:effectLst/>
                        </a:rPr>
                        <a:t> </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800">
                          <a:effectLst/>
                        </a:rPr>
                        <a:t>Total</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a:effectLst/>
                        </a:rPr>
                        <a:t>238</a:t>
                      </a:r>
                      <a:endParaRPr lang="en-GB" sz="18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ts val="0"/>
                        </a:spcAft>
                      </a:pPr>
                      <a:r>
                        <a:rPr lang="en-GB" sz="1800" dirty="0">
                          <a:effectLst/>
                        </a:rPr>
                        <a:t>144</a:t>
                      </a:r>
                      <a:endParaRPr lang="en-GB" sz="18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0010"/>
                  </a:ext>
                </a:extLst>
              </a:tr>
            </a:tbl>
          </a:graphicData>
        </a:graphic>
      </p:graphicFrame>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p:cNvSpPr txBox="1"/>
          <p:nvPr/>
        </p:nvSpPr>
        <p:spPr>
          <a:xfrm>
            <a:off x="481574" y="3091553"/>
            <a:ext cx="6986016" cy="646331"/>
          </a:xfrm>
          <a:prstGeom prst="rect">
            <a:avLst/>
          </a:prstGeom>
          <a:noFill/>
        </p:spPr>
        <p:txBody>
          <a:bodyPr wrap="square" rtlCol="0">
            <a:spAutoFit/>
          </a:bodyPr>
          <a:lstStyle/>
          <a:p>
            <a:r>
              <a:rPr lang="en-GB" sz="3600" b="1" dirty="0">
                <a:latin typeface="+mj-lt"/>
              </a:rPr>
              <a:t>Referrals to CAMHS Disability</a:t>
            </a:r>
          </a:p>
        </p:txBody>
      </p:sp>
    </p:spTree>
    <p:extLst>
      <p:ext uri="{BB962C8B-B14F-4D97-AF65-F5344CB8AC3E}">
        <p14:creationId xmlns:p14="http://schemas.microsoft.com/office/powerpoint/2010/main" val="218090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 CAMHS</a:t>
            </a:r>
          </a:p>
        </p:txBody>
      </p:sp>
      <p:sp>
        <p:nvSpPr>
          <p:cNvPr id="3" name="Content Placeholder 2"/>
          <p:cNvSpPr>
            <a:spLocks noGrp="1"/>
          </p:cNvSpPr>
          <p:nvPr>
            <p:ph idx="1"/>
          </p:nvPr>
        </p:nvSpPr>
        <p:spPr/>
        <p:txBody>
          <a:bodyPr>
            <a:normAutofit fontScale="92500"/>
          </a:bodyPr>
          <a:lstStyle/>
          <a:p>
            <a:r>
              <a:rPr lang="en-GB" dirty="0"/>
              <a:t>0-18</a:t>
            </a:r>
          </a:p>
          <a:p>
            <a:r>
              <a:rPr lang="en-GB" dirty="0"/>
              <a:t>Moderate to severe emotional, behavioural and/or mental health difficulties</a:t>
            </a:r>
          </a:p>
          <a:p>
            <a:r>
              <a:rPr lang="en-GB" dirty="0"/>
              <a:t>Unable to engage fully in everyday activities and/or relate well with others because of way thinking or feeling about themselves or others</a:t>
            </a:r>
          </a:p>
          <a:p>
            <a:r>
              <a:rPr lang="en-GB" dirty="0"/>
              <a:t>Experiencing serious risks to their emotional and psychological wellbeing development</a:t>
            </a:r>
          </a:p>
          <a:p>
            <a:r>
              <a:rPr lang="en-GB" dirty="0"/>
              <a:t>Complex factors requiring multi-disciplinary support e.g. individual, group, family therapy &amp; medical treatment</a:t>
            </a:r>
          </a:p>
          <a:p>
            <a:r>
              <a:rPr lang="en-GB" dirty="0"/>
              <a:t>Referral by professional only or self referral if returning/known to service</a:t>
            </a:r>
          </a:p>
        </p:txBody>
      </p:sp>
    </p:spTree>
    <p:extLst>
      <p:ext uri="{BB962C8B-B14F-4D97-AF65-F5344CB8AC3E}">
        <p14:creationId xmlns:p14="http://schemas.microsoft.com/office/powerpoint/2010/main" val="18088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171"/>
          </a:xfrm>
        </p:spPr>
        <p:txBody>
          <a:bodyPr/>
          <a:lstStyle/>
          <a:p>
            <a:r>
              <a:rPr lang="en-GB" b="1" dirty="0"/>
              <a:t>Referrals to Specialist CAMHS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3035548"/>
              </p:ext>
            </p:extLst>
          </p:nvPr>
        </p:nvGraphicFramePr>
        <p:xfrm>
          <a:off x="838193" y="1464580"/>
          <a:ext cx="10920993" cy="2804160"/>
        </p:xfrm>
        <a:graphic>
          <a:graphicData uri="http://schemas.openxmlformats.org/drawingml/2006/table">
            <a:tbl>
              <a:tblPr firstRow="1" firstCol="1" bandRow="1">
                <a:tableStyleId>{5C22544A-7EE6-4342-B048-85BDC9FD1C3A}</a:tableStyleId>
              </a:tblPr>
              <a:tblGrid>
                <a:gridCol w="1872528">
                  <a:extLst>
                    <a:ext uri="{9D8B030D-6E8A-4147-A177-3AD203B41FA5}">
                      <a16:colId xmlns:a16="http://schemas.microsoft.com/office/drawing/2014/main" val="20000"/>
                    </a:ext>
                  </a:extLst>
                </a:gridCol>
                <a:gridCol w="603231">
                  <a:extLst>
                    <a:ext uri="{9D8B030D-6E8A-4147-A177-3AD203B41FA5}">
                      <a16:colId xmlns:a16="http://schemas.microsoft.com/office/drawing/2014/main" val="20001"/>
                    </a:ext>
                  </a:extLst>
                </a:gridCol>
                <a:gridCol w="603231">
                  <a:extLst>
                    <a:ext uri="{9D8B030D-6E8A-4147-A177-3AD203B41FA5}">
                      <a16:colId xmlns:a16="http://schemas.microsoft.com/office/drawing/2014/main" val="20002"/>
                    </a:ext>
                  </a:extLst>
                </a:gridCol>
                <a:gridCol w="603231">
                  <a:extLst>
                    <a:ext uri="{9D8B030D-6E8A-4147-A177-3AD203B41FA5}">
                      <a16:colId xmlns:a16="http://schemas.microsoft.com/office/drawing/2014/main" val="20003"/>
                    </a:ext>
                  </a:extLst>
                </a:gridCol>
                <a:gridCol w="603231">
                  <a:extLst>
                    <a:ext uri="{9D8B030D-6E8A-4147-A177-3AD203B41FA5}">
                      <a16:colId xmlns:a16="http://schemas.microsoft.com/office/drawing/2014/main" val="20004"/>
                    </a:ext>
                  </a:extLst>
                </a:gridCol>
                <a:gridCol w="603231">
                  <a:extLst>
                    <a:ext uri="{9D8B030D-6E8A-4147-A177-3AD203B41FA5}">
                      <a16:colId xmlns:a16="http://schemas.microsoft.com/office/drawing/2014/main" val="20005"/>
                    </a:ext>
                  </a:extLst>
                </a:gridCol>
                <a:gridCol w="603231">
                  <a:extLst>
                    <a:ext uri="{9D8B030D-6E8A-4147-A177-3AD203B41FA5}">
                      <a16:colId xmlns:a16="http://schemas.microsoft.com/office/drawing/2014/main" val="20006"/>
                    </a:ext>
                  </a:extLst>
                </a:gridCol>
                <a:gridCol w="603231">
                  <a:extLst>
                    <a:ext uri="{9D8B030D-6E8A-4147-A177-3AD203B41FA5}">
                      <a16:colId xmlns:a16="http://schemas.microsoft.com/office/drawing/2014/main" val="20007"/>
                    </a:ext>
                  </a:extLst>
                </a:gridCol>
                <a:gridCol w="603231">
                  <a:extLst>
                    <a:ext uri="{9D8B030D-6E8A-4147-A177-3AD203B41FA5}">
                      <a16:colId xmlns:a16="http://schemas.microsoft.com/office/drawing/2014/main" val="20008"/>
                    </a:ext>
                  </a:extLst>
                </a:gridCol>
                <a:gridCol w="603231">
                  <a:extLst>
                    <a:ext uri="{9D8B030D-6E8A-4147-A177-3AD203B41FA5}">
                      <a16:colId xmlns:a16="http://schemas.microsoft.com/office/drawing/2014/main" val="20009"/>
                    </a:ext>
                  </a:extLst>
                </a:gridCol>
                <a:gridCol w="603231">
                  <a:extLst>
                    <a:ext uri="{9D8B030D-6E8A-4147-A177-3AD203B41FA5}">
                      <a16:colId xmlns:a16="http://schemas.microsoft.com/office/drawing/2014/main" val="20010"/>
                    </a:ext>
                  </a:extLst>
                </a:gridCol>
                <a:gridCol w="603231">
                  <a:extLst>
                    <a:ext uri="{9D8B030D-6E8A-4147-A177-3AD203B41FA5}">
                      <a16:colId xmlns:a16="http://schemas.microsoft.com/office/drawing/2014/main" val="20011"/>
                    </a:ext>
                  </a:extLst>
                </a:gridCol>
                <a:gridCol w="603231">
                  <a:extLst>
                    <a:ext uri="{9D8B030D-6E8A-4147-A177-3AD203B41FA5}">
                      <a16:colId xmlns:a16="http://schemas.microsoft.com/office/drawing/2014/main" val="20012"/>
                    </a:ext>
                  </a:extLst>
                </a:gridCol>
                <a:gridCol w="603231">
                  <a:extLst>
                    <a:ext uri="{9D8B030D-6E8A-4147-A177-3AD203B41FA5}">
                      <a16:colId xmlns:a16="http://schemas.microsoft.com/office/drawing/2014/main" val="20013"/>
                    </a:ext>
                  </a:extLst>
                </a:gridCol>
                <a:gridCol w="603231">
                  <a:extLst>
                    <a:ext uri="{9D8B030D-6E8A-4147-A177-3AD203B41FA5}">
                      <a16:colId xmlns:a16="http://schemas.microsoft.com/office/drawing/2014/main" val="20014"/>
                    </a:ext>
                  </a:extLst>
                </a:gridCol>
                <a:gridCol w="603231">
                  <a:extLst>
                    <a:ext uri="{9D8B030D-6E8A-4147-A177-3AD203B41FA5}">
                      <a16:colId xmlns:a16="http://schemas.microsoft.com/office/drawing/2014/main" val="20015"/>
                    </a:ext>
                  </a:extLst>
                </a:gridCol>
              </a:tblGrid>
              <a:tr h="1502578">
                <a:tc>
                  <a:txBody>
                    <a:bodyPr/>
                    <a:lstStyle/>
                    <a:p>
                      <a:pPr>
                        <a:spcAft>
                          <a:spcPts val="0"/>
                        </a:spcAft>
                      </a:pPr>
                      <a:r>
                        <a:rPr lang="en-GB" sz="2000" dirty="0">
                          <a:effectLst/>
                        </a:rPr>
                        <a:t>Referrals Received &amp; Accepted</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spcAft>
                          <a:spcPts val="0"/>
                        </a:spcAft>
                      </a:pPr>
                      <a:r>
                        <a:rPr lang="en-GB" sz="2000" dirty="0">
                          <a:effectLst/>
                        </a:rPr>
                        <a:t> </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Apr-19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May-19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a:effectLst/>
                        </a:rPr>
                        <a:t>Jun-19</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Jul-19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a:effectLst/>
                        </a:rPr>
                        <a:t>Aug-19</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a:effectLst/>
                        </a:rPr>
                        <a:t>Sep-19</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Oct-19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Nov-19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Dec-19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Jan-20</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dirty="0">
                          <a:effectLst/>
                        </a:rPr>
                        <a:t>Feb-20</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a:effectLst/>
                        </a:rPr>
                        <a:t>Mar-20</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2000">
                          <a:effectLst/>
                        </a:rPr>
                        <a:t>YTD</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600">
                          <a:effectLst/>
                        </a:rPr>
                        <a:t>Increase or decrease from 2018/19</a:t>
                      </a:r>
                      <a:endParaRPr lang="en-GB" sz="2000">
                        <a:effectLst/>
                        <a:latin typeface="Times New Roman" panose="02020603050405020304" pitchFamily="18" charset="0"/>
                        <a:ea typeface="Calibri" panose="020F0502020204030204" pitchFamily="34" charset="0"/>
                      </a:endParaRPr>
                    </a:p>
                  </a:txBody>
                  <a:tcPr marL="65344" marR="65344" marT="0" marB="0" anchor="ctr"/>
                </a:tc>
                <a:extLst>
                  <a:ext uri="{0D108BD9-81ED-4DB2-BD59-A6C34878D82A}">
                    <a16:rowId xmlns:a16="http://schemas.microsoft.com/office/drawing/2014/main" val="10000"/>
                  </a:ext>
                </a:extLst>
              </a:tr>
              <a:tr h="196212">
                <a:tc rowSpan="2">
                  <a:txBody>
                    <a:bodyPr/>
                    <a:lstStyle/>
                    <a:p>
                      <a:pPr>
                        <a:spcAft>
                          <a:spcPts val="0"/>
                        </a:spcAft>
                      </a:pPr>
                      <a:r>
                        <a:rPr lang="en-GB" sz="1400" dirty="0">
                          <a:effectLst/>
                        </a:rPr>
                        <a:t>City &amp; Hackney CAMHS</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spcAft>
                          <a:spcPts val="0"/>
                        </a:spcAft>
                      </a:pPr>
                      <a:r>
                        <a:rPr lang="en-GB" sz="1400">
                          <a:effectLst/>
                        </a:rPr>
                        <a:t>Received</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136</a:t>
                      </a:r>
                      <a:endParaRPr lang="en-GB" sz="2000" dirty="0">
                        <a:effectLst/>
                        <a:latin typeface="Times New Roman" panose="02020603050405020304" pitchFamily="18" charset="0"/>
                        <a:ea typeface="Calibri" panose="020F0502020204030204" pitchFamily="34" charset="0"/>
                      </a:endParaRPr>
                    </a:p>
                  </a:txBody>
                  <a:tcPr marL="65344" marR="65344" marT="0" marB="0" anchor="ctr">
                    <a:solidFill>
                      <a:srgbClr val="FFC000"/>
                    </a:solidFill>
                  </a:tcPr>
                </a:tc>
                <a:tc>
                  <a:txBody>
                    <a:bodyPr/>
                    <a:lstStyle/>
                    <a:p>
                      <a:pPr algn="ctr">
                        <a:spcAft>
                          <a:spcPts val="0"/>
                        </a:spcAft>
                      </a:pPr>
                      <a:r>
                        <a:rPr lang="en-GB" sz="1400">
                          <a:effectLst/>
                        </a:rPr>
                        <a:t>157</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161</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134</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96</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136</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166</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162</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128</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151</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212</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137</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1776</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210</a:t>
                      </a:r>
                      <a:endParaRPr lang="en-GB" sz="2000" dirty="0">
                        <a:effectLst/>
                        <a:latin typeface="Times New Roman" panose="02020603050405020304" pitchFamily="18" charset="0"/>
                        <a:ea typeface="Calibri" panose="020F0502020204030204" pitchFamily="34" charset="0"/>
                      </a:endParaRPr>
                    </a:p>
                  </a:txBody>
                  <a:tcPr marL="65344" marR="65344" marT="0" marB="0" anchor="b"/>
                </a:tc>
                <a:extLst>
                  <a:ext uri="{0D108BD9-81ED-4DB2-BD59-A6C34878D82A}">
                    <a16:rowId xmlns:a16="http://schemas.microsoft.com/office/drawing/2014/main" val="10001"/>
                  </a:ext>
                </a:extLst>
              </a:tr>
              <a:tr h="196212">
                <a:tc vMerge="1">
                  <a:txBody>
                    <a:bodyPr/>
                    <a:lstStyle/>
                    <a:p>
                      <a:endParaRPr lang="en-GB"/>
                    </a:p>
                  </a:txBody>
                  <a:tcPr/>
                </a:tc>
                <a:tc>
                  <a:txBody>
                    <a:bodyPr/>
                    <a:lstStyle/>
                    <a:p>
                      <a:pPr>
                        <a:spcAft>
                          <a:spcPts val="0"/>
                        </a:spcAft>
                      </a:pPr>
                      <a:r>
                        <a:rPr lang="en-GB" sz="1400">
                          <a:effectLst/>
                        </a:rPr>
                        <a:t>Accepted</a:t>
                      </a:r>
                      <a:endParaRPr lang="en-GB" sz="2000">
                        <a:effectLst/>
                        <a:latin typeface="Times New Roman" panose="02020603050405020304" pitchFamily="18" charset="0"/>
                        <a:ea typeface="Calibri" panose="020F0502020204030204" pitchFamily="34" charset="0"/>
                      </a:endParaRPr>
                    </a:p>
                  </a:txBody>
                  <a:tcPr marL="65344" marR="65344" marT="0" marB="0" anchor="b"/>
                </a:tc>
                <a:tc>
                  <a:txBody>
                    <a:bodyPr/>
                    <a:lstStyle/>
                    <a:p>
                      <a:pPr algn="ctr">
                        <a:spcAft>
                          <a:spcPts val="0"/>
                        </a:spcAft>
                      </a:pPr>
                      <a:r>
                        <a:rPr lang="en-GB" sz="1400" dirty="0">
                          <a:effectLst/>
                        </a:rPr>
                        <a:t>92</a:t>
                      </a:r>
                      <a:endParaRPr lang="en-GB" sz="2000" dirty="0">
                        <a:effectLst/>
                        <a:latin typeface="Times New Roman" panose="02020603050405020304" pitchFamily="18" charset="0"/>
                        <a:ea typeface="Calibri" panose="020F0502020204030204" pitchFamily="34" charset="0"/>
                      </a:endParaRPr>
                    </a:p>
                  </a:txBody>
                  <a:tcPr marL="65344" marR="65344" marT="0" marB="0" anchor="ctr">
                    <a:solidFill>
                      <a:srgbClr val="FFC000"/>
                    </a:solidFill>
                  </a:tcPr>
                </a:tc>
                <a:tc>
                  <a:txBody>
                    <a:bodyPr/>
                    <a:lstStyle/>
                    <a:p>
                      <a:pPr algn="ctr">
                        <a:spcAft>
                          <a:spcPts val="0"/>
                        </a:spcAft>
                      </a:pPr>
                      <a:r>
                        <a:rPr lang="en-GB" sz="1400">
                          <a:effectLst/>
                        </a:rPr>
                        <a:t>88</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48</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84</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78</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90</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105</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108</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72</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109</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115</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a:effectLst/>
                        </a:rPr>
                        <a:t>90</a:t>
                      </a:r>
                      <a:endParaRPr lang="en-GB" sz="200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1079</a:t>
                      </a:r>
                      <a:endParaRPr lang="en-GB" sz="2000" dirty="0">
                        <a:effectLst/>
                        <a:latin typeface="Times New Roman" panose="02020603050405020304" pitchFamily="18" charset="0"/>
                        <a:ea typeface="Calibri" panose="020F0502020204030204" pitchFamily="34" charset="0"/>
                      </a:endParaRPr>
                    </a:p>
                  </a:txBody>
                  <a:tcPr marL="65344" marR="65344" marT="0" marB="0" anchor="ctr"/>
                </a:tc>
                <a:tc>
                  <a:txBody>
                    <a:bodyPr/>
                    <a:lstStyle/>
                    <a:p>
                      <a:pPr algn="ctr">
                        <a:spcAft>
                          <a:spcPts val="0"/>
                        </a:spcAft>
                      </a:pPr>
                      <a:r>
                        <a:rPr lang="en-GB" sz="1400" dirty="0">
                          <a:effectLst/>
                        </a:rPr>
                        <a:t>-66</a:t>
                      </a:r>
                      <a:endParaRPr lang="en-GB" sz="2000" dirty="0">
                        <a:effectLst/>
                        <a:latin typeface="Times New Roman" panose="02020603050405020304" pitchFamily="18" charset="0"/>
                        <a:ea typeface="Calibri" panose="020F0502020204030204" pitchFamily="34" charset="0"/>
                      </a:endParaRPr>
                    </a:p>
                  </a:txBody>
                  <a:tcPr marL="65344" marR="65344" marT="0" marB="0" anchor="b"/>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6270699"/>
              </p:ext>
            </p:extLst>
          </p:nvPr>
        </p:nvGraphicFramePr>
        <p:xfrm>
          <a:off x="838193" y="4508024"/>
          <a:ext cx="6257551" cy="1983998"/>
        </p:xfrm>
        <a:graphic>
          <a:graphicData uri="http://schemas.openxmlformats.org/drawingml/2006/table">
            <a:tbl>
              <a:tblPr firstRow="1" firstCol="1" bandRow="1">
                <a:tableStyleId>{5C22544A-7EE6-4342-B048-85BDC9FD1C3A}</a:tableStyleId>
              </a:tblPr>
              <a:tblGrid>
                <a:gridCol w="1813567">
                  <a:extLst>
                    <a:ext uri="{9D8B030D-6E8A-4147-A177-3AD203B41FA5}">
                      <a16:colId xmlns:a16="http://schemas.microsoft.com/office/drawing/2014/main" val="20000"/>
                    </a:ext>
                  </a:extLst>
                </a:gridCol>
                <a:gridCol w="603504">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30936">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630936">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tblGrid>
              <a:tr h="1130558">
                <a:tc>
                  <a:txBody>
                    <a:bodyPr/>
                    <a:lstStyle/>
                    <a:p>
                      <a:pPr>
                        <a:spcAft>
                          <a:spcPts val="0"/>
                        </a:spcAft>
                      </a:pPr>
                      <a:r>
                        <a:rPr lang="en-GB" sz="1800" dirty="0">
                          <a:effectLst/>
                        </a:rPr>
                        <a:t>Referrals Received &amp; Accepted</a:t>
                      </a:r>
                      <a:endParaRPr lang="en-GB"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spcAft>
                          <a:spcPts val="0"/>
                        </a:spcAft>
                      </a:pPr>
                      <a:r>
                        <a:rPr lang="en-GB" sz="1800" dirty="0">
                          <a:effectLst/>
                        </a:rPr>
                        <a:t> </a:t>
                      </a:r>
                      <a:endParaRPr lang="en-GB"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dirty="0">
                          <a:effectLst/>
                        </a:rPr>
                        <a:t>Apr-20</a:t>
                      </a:r>
                      <a:endParaRPr lang="en-GB"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dirty="0">
                          <a:effectLst/>
                        </a:rPr>
                        <a:t>May-20</a:t>
                      </a:r>
                      <a:endParaRPr lang="en-GB"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dirty="0">
                          <a:effectLst/>
                        </a:rPr>
                        <a:t>Jun-20</a:t>
                      </a:r>
                      <a:endParaRPr lang="en-GB"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a:effectLst/>
                        </a:rPr>
                        <a:t>Jul-20</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a:effectLst/>
                        </a:rPr>
                        <a:t>Aug-20</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800">
                          <a:effectLst/>
                        </a:rPr>
                        <a:t>YTD</a:t>
                      </a:r>
                      <a:endParaRPr lang="en-GB"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196619">
                <a:tc rowSpan="2">
                  <a:txBody>
                    <a:bodyPr/>
                    <a:lstStyle/>
                    <a:p>
                      <a:pPr>
                        <a:spcAft>
                          <a:spcPts val="0"/>
                        </a:spcAft>
                      </a:pPr>
                      <a:r>
                        <a:rPr lang="en-GB" sz="1400" dirty="0">
                          <a:effectLst/>
                        </a:rPr>
                        <a:t>City &amp; Hackney CAMHS</a:t>
                      </a:r>
                      <a:endParaRPr lang="en-GB"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spcAft>
                          <a:spcPts val="0"/>
                        </a:spcAft>
                      </a:pPr>
                      <a:r>
                        <a:rPr lang="en-GB" sz="1400" dirty="0">
                          <a:effectLst/>
                        </a:rPr>
                        <a:t>Received</a:t>
                      </a:r>
                      <a:endParaRPr lang="en-GB"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400" dirty="0">
                          <a:effectLst/>
                        </a:rPr>
                        <a:t>41</a:t>
                      </a:r>
                      <a:endParaRPr lang="en-GB" sz="2400" dirty="0">
                        <a:effectLst/>
                        <a:latin typeface="Times New Roman" panose="02020603050405020304" pitchFamily="18" charset="0"/>
                        <a:ea typeface="Calibri" panose="020F0502020204030204" pitchFamily="34" charset="0"/>
                      </a:endParaRPr>
                    </a:p>
                  </a:txBody>
                  <a:tcPr marL="68580" marR="68580" marT="0" marB="0" anchor="ctr">
                    <a:solidFill>
                      <a:srgbClr val="FFC000"/>
                    </a:solidFill>
                  </a:tcPr>
                </a:tc>
                <a:tc>
                  <a:txBody>
                    <a:bodyPr/>
                    <a:lstStyle/>
                    <a:p>
                      <a:pPr algn="ctr">
                        <a:spcAft>
                          <a:spcPts val="0"/>
                        </a:spcAft>
                      </a:pPr>
                      <a:r>
                        <a:rPr lang="en-GB" sz="1400">
                          <a:effectLst/>
                        </a:rPr>
                        <a:t>125</a:t>
                      </a:r>
                      <a:endParaRPr lang="en-GB"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400" dirty="0">
                          <a:effectLst/>
                        </a:rPr>
                        <a:t>140</a:t>
                      </a:r>
                      <a:endParaRPr lang="en-GB"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400" dirty="0">
                          <a:effectLst/>
                        </a:rPr>
                        <a:t>143</a:t>
                      </a:r>
                      <a:endParaRPr lang="en-GB" sz="24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400">
                          <a:effectLst/>
                        </a:rPr>
                        <a:t>99</a:t>
                      </a:r>
                      <a:endParaRPr lang="en-GB" sz="24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400" dirty="0">
                          <a:effectLst/>
                        </a:rPr>
                        <a:t>548</a:t>
                      </a:r>
                      <a:endParaRPr lang="en-GB" sz="2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196619">
                <a:tc vMerge="1">
                  <a:txBody>
                    <a:bodyPr/>
                    <a:lstStyle/>
                    <a:p>
                      <a:endParaRPr lang="en-GB"/>
                    </a:p>
                  </a:txBody>
                  <a:tcPr/>
                </a:tc>
                <a:tc>
                  <a:txBody>
                    <a:bodyPr/>
                    <a:lstStyle/>
                    <a:p>
                      <a:pPr>
                        <a:spcAft>
                          <a:spcPts val="0"/>
                        </a:spcAft>
                      </a:pPr>
                      <a:r>
                        <a:rPr lang="en-GB" sz="1400">
                          <a:effectLst/>
                        </a:rPr>
                        <a:t>Accepted</a:t>
                      </a:r>
                      <a:endParaRPr lang="en-GB" sz="24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en-GB" sz="1400" dirty="0">
                          <a:effectLst/>
                        </a:rPr>
                        <a:t>15</a:t>
                      </a:r>
                      <a:endParaRPr lang="en-GB" sz="2400" dirty="0">
                        <a:effectLst/>
                        <a:latin typeface="Times New Roman" panose="02020603050405020304" pitchFamily="18" charset="0"/>
                        <a:ea typeface="Calibri" panose="020F0502020204030204" pitchFamily="34" charset="0"/>
                      </a:endParaRPr>
                    </a:p>
                  </a:txBody>
                  <a:tcPr marL="68580" marR="68580" marT="0" marB="0" anchor="b">
                    <a:solidFill>
                      <a:srgbClr val="FFC000"/>
                    </a:solidFill>
                  </a:tcPr>
                </a:tc>
                <a:tc>
                  <a:txBody>
                    <a:bodyPr/>
                    <a:lstStyle/>
                    <a:p>
                      <a:pPr algn="ctr">
                        <a:spcAft>
                          <a:spcPts val="0"/>
                        </a:spcAft>
                      </a:pPr>
                      <a:r>
                        <a:rPr lang="en-GB" sz="1400" dirty="0">
                          <a:effectLst/>
                        </a:rPr>
                        <a:t>73</a:t>
                      </a:r>
                      <a:endParaRPr lang="en-GB" sz="24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en-GB" sz="1400" dirty="0">
                          <a:effectLst/>
                        </a:rPr>
                        <a:t>108</a:t>
                      </a:r>
                      <a:endParaRPr lang="en-GB" sz="24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en-GB" sz="1400" dirty="0">
                          <a:effectLst/>
                        </a:rPr>
                        <a:t>106</a:t>
                      </a:r>
                      <a:endParaRPr lang="en-GB" sz="24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en-GB" sz="1400" dirty="0">
                          <a:effectLst/>
                        </a:rPr>
                        <a:t>65</a:t>
                      </a:r>
                      <a:endParaRPr lang="en-GB" sz="24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r>
                        <a:rPr lang="en-GB" sz="1400" dirty="0">
                          <a:effectLst/>
                        </a:rPr>
                        <a:t>367</a:t>
                      </a:r>
                      <a:endParaRPr lang="en-GB" sz="24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121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Children &amp; Families Clinical Service</a:t>
            </a:r>
          </a:p>
        </p:txBody>
      </p:sp>
      <p:sp>
        <p:nvSpPr>
          <p:cNvPr id="3" name="Content Placeholder 2"/>
          <p:cNvSpPr>
            <a:spLocks noGrp="1"/>
          </p:cNvSpPr>
          <p:nvPr>
            <p:ph idx="1"/>
          </p:nvPr>
        </p:nvSpPr>
        <p:spPr/>
        <p:txBody>
          <a:bodyPr>
            <a:normAutofit lnSpcReduction="10000"/>
          </a:bodyPr>
          <a:lstStyle/>
          <a:p>
            <a:r>
              <a:rPr lang="en-GB" dirty="0"/>
              <a:t>0-25</a:t>
            </a:r>
          </a:p>
          <a:p>
            <a:r>
              <a:rPr lang="en-GB" dirty="0"/>
              <a:t>Known to Children’s Social Care, Young Hackney, Youth Offending Team, Family Support, Looked After Child </a:t>
            </a:r>
          </a:p>
          <a:p>
            <a:r>
              <a:rPr lang="en-GB" dirty="0"/>
              <a:t>Integrated with above services</a:t>
            </a:r>
          </a:p>
          <a:p>
            <a:r>
              <a:rPr lang="en-GB" dirty="0"/>
              <a:t>Offering specialist clinical assessment, individual, family &amp; group therapy</a:t>
            </a:r>
          </a:p>
          <a:p>
            <a:r>
              <a:rPr lang="en-GB" dirty="0"/>
              <a:t>Working with </a:t>
            </a:r>
            <a:r>
              <a:rPr lang="en-GB" dirty="0" err="1"/>
              <a:t>cyp</a:t>
            </a:r>
            <a:r>
              <a:rPr lang="en-GB" dirty="0"/>
              <a:t> who have mental health needs, experiencing issues, stressors, are struggling with emotional &amp; behavioural issues and where there are child protection concerns</a:t>
            </a:r>
          </a:p>
          <a:p>
            <a:r>
              <a:rPr lang="en-GB" dirty="0"/>
              <a:t>Referral by services within CFS</a:t>
            </a:r>
          </a:p>
        </p:txBody>
      </p:sp>
    </p:spTree>
    <p:extLst>
      <p:ext uri="{BB962C8B-B14F-4D97-AF65-F5344CB8AC3E}">
        <p14:creationId xmlns:p14="http://schemas.microsoft.com/office/powerpoint/2010/main" val="278906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 Centre</a:t>
            </a:r>
          </a:p>
        </p:txBody>
      </p:sp>
      <p:sp>
        <p:nvSpPr>
          <p:cNvPr id="3" name="Content Placeholder 2"/>
          <p:cNvSpPr>
            <a:spLocks noGrp="1"/>
          </p:cNvSpPr>
          <p:nvPr>
            <p:ph idx="1"/>
          </p:nvPr>
        </p:nvSpPr>
        <p:spPr/>
        <p:txBody>
          <a:bodyPr>
            <a:normAutofit lnSpcReduction="10000"/>
          </a:bodyPr>
          <a:lstStyle/>
          <a:p>
            <a:r>
              <a:rPr lang="en-GB" dirty="0"/>
              <a:t>11-25</a:t>
            </a:r>
          </a:p>
          <a:p>
            <a:r>
              <a:rPr lang="en-GB" dirty="0"/>
              <a:t>Voluntary/community sector</a:t>
            </a:r>
          </a:p>
          <a:p>
            <a:r>
              <a:rPr lang="en-GB" dirty="0"/>
              <a:t>Support for emotional and practical issues e.g. stress, abuse, family breakdown, neglect, depression, accommodation, education, identity…</a:t>
            </a:r>
          </a:p>
          <a:p>
            <a:r>
              <a:rPr lang="en-GB" dirty="0"/>
              <a:t>Therapeutic service (16-25) – one to one counselling, psychotherapy &amp; art therapy, art making group</a:t>
            </a:r>
          </a:p>
          <a:p>
            <a:r>
              <a:rPr lang="en-GB" dirty="0"/>
              <a:t>Psychosocial service (11-25) – advice &amp; information, therapeutic drop-in, Project Indigo (LGBTQI+ for 13-25)</a:t>
            </a:r>
          </a:p>
          <a:p>
            <a:r>
              <a:rPr lang="en-GB" dirty="0"/>
              <a:t>Self or professional referral</a:t>
            </a:r>
          </a:p>
        </p:txBody>
      </p:sp>
    </p:spTree>
    <p:extLst>
      <p:ext uri="{BB962C8B-B14F-4D97-AF65-F5344CB8AC3E}">
        <p14:creationId xmlns:p14="http://schemas.microsoft.com/office/powerpoint/2010/main" val="397947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Family Action</a:t>
            </a:r>
          </a:p>
        </p:txBody>
      </p:sp>
      <p:sp>
        <p:nvSpPr>
          <p:cNvPr id="3" name="Content Placeholder 2"/>
          <p:cNvSpPr>
            <a:spLocks noGrp="1"/>
          </p:cNvSpPr>
          <p:nvPr>
            <p:ph idx="1"/>
          </p:nvPr>
        </p:nvSpPr>
        <p:spPr/>
        <p:txBody>
          <a:bodyPr>
            <a:normAutofit lnSpcReduction="10000"/>
          </a:bodyPr>
          <a:lstStyle/>
          <a:p>
            <a:r>
              <a:rPr lang="en-GB" dirty="0"/>
              <a:t>16+</a:t>
            </a:r>
          </a:p>
          <a:p>
            <a:r>
              <a:rPr lang="en-GB" dirty="0"/>
              <a:t>Practical, emotional &amp; financial support</a:t>
            </a:r>
          </a:p>
          <a:p>
            <a:r>
              <a:rPr lang="en-GB" dirty="0"/>
              <a:t>Complex needs and challenges for those experiencing poverty, disadvantage &amp; social isolation e.g. domestic abuse, substance misuse, mental health needs</a:t>
            </a:r>
          </a:p>
          <a:p>
            <a:r>
              <a:rPr lang="en-GB" dirty="0"/>
              <a:t>Offers intensive family support, specialist therapeutic work, conflict management, relationship support, advice &amp; wellbeing services.</a:t>
            </a:r>
          </a:p>
          <a:p>
            <a:r>
              <a:rPr lang="en-GB" dirty="0"/>
              <a:t>Parent support courses (Parents as Partners) for families with at least one child under age of 11</a:t>
            </a:r>
          </a:p>
          <a:p>
            <a:r>
              <a:rPr lang="en-GB" dirty="0"/>
              <a:t>Self referral or by GP &amp; other professionals</a:t>
            </a:r>
          </a:p>
        </p:txBody>
      </p:sp>
    </p:spTree>
    <p:extLst>
      <p:ext uri="{BB962C8B-B14F-4D97-AF65-F5344CB8AC3E}">
        <p14:creationId xmlns:p14="http://schemas.microsoft.com/office/powerpoint/2010/main" val="149776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Young Hackney</a:t>
            </a:r>
          </a:p>
        </p:txBody>
      </p:sp>
      <p:sp>
        <p:nvSpPr>
          <p:cNvPr id="3" name="Content Placeholder 2"/>
          <p:cNvSpPr>
            <a:spLocks noGrp="1"/>
          </p:cNvSpPr>
          <p:nvPr>
            <p:ph idx="1"/>
          </p:nvPr>
        </p:nvSpPr>
        <p:spPr/>
        <p:txBody>
          <a:bodyPr/>
          <a:lstStyle/>
          <a:p>
            <a:r>
              <a:rPr lang="en-GB" dirty="0"/>
              <a:t>6-19 (or up to 25 for SEND)</a:t>
            </a:r>
          </a:p>
          <a:p>
            <a:r>
              <a:rPr lang="en-GB" dirty="0"/>
              <a:t>Range of individual support in number of settings (home, school, community)</a:t>
            </a:r>
          </a:p>
          <a:p>
            <a:r>
              <a:rPr lang="en-GB" dirty="0"/>
              <a:t>Universal services + individual help for those with additional need e.g. at risk of exclusion from school, NEET, at risk of offending, victims or perpetrators of violence, at risk of sexual or other types of exploitation, Young Carers, impacted by inequality &amp; discrimination</a:t>
            </a:r>
          </a:p>
          <a:p>
            <a:r>
              <a:rPr lang="en-GB" dirty="0"/>
              <a:t>Substance misuse service</a:t>
            </a:r>
          </a:p>
          <a:p>
            <a:r>
              <a:rPr lang="en-GB" dirty="0"/>
              <a:t>Self or professional referral</a:t>
            </a:r>
          </a:p>
        </p:txBody>
      </p:sp>
    </p:spTree>
    <p:extLst>
      <p:ext uri="{BB962C8B-B14F-4D97-AF65-F5344CB8AC3E}">
        <p14:creationId xmlns:p14="http://schemas.microsoft.com/office/powerpoint/2010/main" val="412608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CAMHS Extended Crisis Service</a:t>
            </a:r>
          </a:p>
        </p:txBody>
      </p:sp>
      <p:sp>
        <p:nvSpPr>
          <p:cNvPr id="3" name="Content Placeholder 2"/>
          <p:cNvSpPr>
            <a:spLocks noGrp="1"/>
          </p:cNvSpPr>
          <p:nvPr>
            <p:ph idx="1"/>
          </p:nvPr>
        </p:nvSpPr>
        <p:spPr/>
        <p:txBody>
          <a:bodyPr>
            <a:normAutofit lnSpcReduction="10000"/>
          </a:bodyPr>
          <a:lstStyle/>
          <a:p>
            <a:r>
              <a:rPr lang="en-GB" dirty="0"/>
              <a:t>Up to 18</a:t>
            </a:r>
          </a:p>
          <a:p>
            <a:r>
              <a:rPr lang="en-GB" dirty="0"/>
              <a:t>Based in Emergency Department (A&amp;E) at Royal London, </a:t>
            </a:r>
            <a:r>
              <a:rPr lang="en-GB" dirty="0" err="1"/>
              <a:t>Homerton</a:t>
            </a:r>
            <a:r>
              <a:rPr lang="en-GB" dirty="0"/>
              <a:t> &amp; Newham University Hospital</a:t>
            </a:r>
          </a:p>
          <a:p>
            <a:r>
              <a:rPr lang="en-GB" dirty="0"/>
              <a:t>9am – 9pm (7 days)</a:t>
            </a:r>
          </a:p>
          <a:p>
            <a:r>
              <a:rPr lang="en-GB" dirty="0"/>
              <a:t>Crisis line 24/7 </a:t>
            </a:r>
          </a:p>
          <a:p>
            <a:pPr lvl="1"/>
            <a:r>
              <a:rPr lang="en-GB" dirty="0"/>
              <a:t>At risk of immediate and significant self-harm</a:t>
            </a:r>
          </a:p>
          <a:p>
            <a:pPr lvl="1"/>
            <a:r>
              <a:rPr lang="en-GB" dirty="0"/>
              <a:t>Emotionally or psychologically distressed</a:t>
            </a:r>
          </a:p>
          <a:p>
            <a:pPr lvl="1"/>
            <a:r>
              <a:rPr lang="en-GB" dirty="0"/>
              <a:t>Having thoughts of suicide</a:t>
            </a:r>
          </a:p>
          <a:p>
            <a:pPr lvl="1"/>
            <a:r>
              <a:rPr lang="en-GB" dirty="0"/>
              <a:t>Struggling to manage immediate outburst that puts you or others at risk</a:t>
            </a:r>
          </a:p>
          <a:p>
            <a:r>
              <a:rPr lang="en-GB" dirty="0"/>
              <a:t>Self-refer by attending A&amp;E or calling crisis line</a:t>
            </a:r>
          </a:p>
        </p:txBody>
      </p:sp>
    </p:spTree>
    <p:extLst>
      <p:ext uri="{BB962C8B-B14F-4D97-AF65-F5344CB8AC3E}">
        <p14:creationId xmlns:p14="http://schemas.microsoft.com/office/powerpoint/2010/main" val="424090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Kooth.com</a:t>
            </a:r>
          </a:p>
        </p:txBody>
      </p:sp>
      <p:sp>
        <p:nvSpPr>
          <p:cNvPr id="3" name="Content Placeholder 2"/>
          <p:cNvSpPr>
            <a:spLocks noGrp="1"/>
          </p:cNvSpPr>
          <p:nvPr>
            <p:ph idx="1"/>
          </p:nvPr>
        </p:nvSpPr>
        <p:spPr/>
        <p:txBody>
          <a:bodyPr/>
          <a:lstStyle/>
          <a:p>
            <a:r>
              <a:rPr lang="en-GB" dirty="0"/>
              <a:t>11-18 (or 25 if registered before 18</a:t>
            </a:r>
            <a:r>
              <a:rPr lang="en-GB" baseline="30000" dirty="0"/>
              <a:t>th</a:t>
            </a:r>
            <a:r>
              <a:rPr lang="en-GB" dirty="0"/>
              <a:t> birthday)</a:t>
            </a:r>
          </a:p>
          <a:p>
            <a:r>
              <a:rPr lang="en-GB" dirty="0"/>
              <a:t>Online platform – 24/7, 365 days per year</a:t>
            </a:r>
          </a:p>
          <a:p>
            <a:r>
              <a:rPr lang="en-GB" dirty="0"/>
              <a:t>Early response to and identification of emotional, wellbeing and mental health problems</a:t>
            </a:r>
          </a:p>
          <a:p>
            <a:r>
              <a:rPr lang="en-GB" dirty="0"/>
              <a:t>Self-care tools &amp; resources to build resilience</a:t>
            </a:r>
          </a:p>
          <a:p>
            <a:r>
              <a:rPr lang="en-GB" dirty="0"/>
              <a:t>Removing barriers for those not traditionally accessing services</a:t>
            </a:r>
          </a:p>
          <a:p>
            <a:r>
              <a:rPr lang="en-GB" dirty="0"/>
              <a:t>Offers messaging, one to one counselling, forums/discussion groups and magazine articles (often peer written)</a:t>
            </a:r>
          </a:p>
          <a:p>
            <a:r>
              <a:rPr lang="en-GB" dirty="0"/>
              <a:t>Self-referral and signposting by professionals &amp; parents/carers</a:t>
            </a:r>
          </a:p>
          <a:p>
            <a:endParaRPr lang="en-GB" dirty="0"/>
          </a:p>
        </p:txBody>
      </p:sp>
    </p:spTree>
    <p:extLst>
      <p:ext uri="{BB962C8B-B14F-4D97-AF65-F5344CB8AC3E}">
        <p14:creationId xmlns:p14="http://schemas.microsoft.com/office/powerpoint/2010/main" val="231995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15993" t="22867" r="18542" b="9177"/>
          <a:stretch/>
        </p:blipFill>
        <p:spPr>
          <a:xfrm>
            <a:off x="644892" y="413885"/>
            <a:ext cx="10846896" cy="6333424"/>
          </a:xfrm>
          <a:prstGeom prst="rect">
            <a:avLst/>
          </a:prstGeom>
        </p:spPr>
      </p:pic>
    </p:spTree>
    <p:extLst>
      <p:ext uri="{BB962C8B-B14F-4D97-AF65-F5344CB8AC3E}">
        <p14:creationId xmlns:p14="http://schemas.microsoft.com/office/powerpoint/2010/main" val="381790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37FA-A562-414F-ACB5-97AC863E1C77}"/>
              </a:ext>
            </a:extLst>
          </p:cNvPr>
          <p:cNvSpPr>
            <a:spLocks noGrp="1"/>
          </p:cNvSpPr>
          <p:nvPr>
            <p:ph type="title"/>
          </p:nvPr>
        </p:nvSpPr>
        <p:spPr/>
        <p:txBody>
          <a:bodyPr/>
          <a:lstStyle/>
          <a:p>
            <a:r>
              <a:rPr lang="en-GB" dirty="0"/>
              <a:t>The local picture - age</a:t>
            </a:r>
          </a:p>
        </p:txBody>
      </p:sp>
      <p:sp>
        <p:nvSpPr>
          <p:cNvPr id="3" name="Content Placeholder 2">
            <a:extLst>
              <a:ext uri="{FF2B5EF4-FFF2-40B4-BE49-F238E27FC236}">
                <a16:creationId xmlns:a16="http://schemas.microsoft.com/office/drawing/2014/main" id="{84C51239-A2D0-46E6-A1E2-96F554058707}"/>
              </a:ext>
            </a:extLst>
          </p:cNvPr>
          <p:cNvSpPr>
            <a:spLocks noGrp="1"/>
          </p:cNvSpPr>
          <p:nvPr>
            <p:ph idx="1"/>
          </p:nvPr>
        </p:nvSpPr>
        <p:spPr>
          <a:xfrm>
            <a:off x="838200" y="1825625"/>
            <a:ext cx="5146964" cy="4351338"/>
          </a:xfrm>
        </p:spPr>
        <p:txBody>
          <a:bodyPr>
            <a:normAutofit/>
          </a:bodyPr>
          <a:lstStyle/>
          <a:p>
            <a:pPr algn="just"/>
            <a:r>
              <a:rPr lang="en-GB" dirty="0" err="1"/>
              <a:t>Approx</a:t>
            </a:r>
            <a:r>
              <a:rPr lang="en-GB" dirty="0"/>
              <a:t> 24% of Hackney residents and 14% of City of London residents are between 0 and 18 years old. </a:t>
            </a:r>
          </a:p>
          <a:p>
            <a:pPr algn="just"/>
            <a:r>
              <a:rPr lang="en-GB" dirty="0"/>
              <a:t>The number of Hackney residents in this age group is predicted to increase by 9% in the next 20 years.</a:t>
            </a:r>
          </a:p>
          <a:p>
            <a:pPr marL="0" indent="0" algn="just">
              <a:buNone/>
            </a:pPr>
            <a:endParaRPr lang="en-GB" dirty="0"/>
          </a:p>
          <a:p>
            <a:pPr marL="0" indent="0" algn="just">
              <a:buNone/>
            </a:pPr>
            <a:endParaRPr lang="en-GB" dirty="0"/>
          </a:p>
        </p:txBody>
      </p:sp>
      <p:pic>
        <p:nvPicPr>
          <p:cNvPr id="4" name="image51.png">
            <a:extLst>
              <a:ext uri="{FF2B5EF4-FFF2-40B4-BE49-F238E27FC236}">
                <a16:creationId xmlns:a16="http://schemas.microsoft.com/office/drawing/2014/main" id="{31D18A09-8662-7744-9313-D12C58D0EFCE}"/>
              </a:ext>
            </a:extLst>
          </p:cNvPr>
          <p:cNvPicPr/>
          <p:nvPr/>
        </p:nvPicPr>
        <p:blipFill>
          <a:blip r:embed="rId3"/>
          <a:srcRect/>
          <a:stretch>
            <a:fillRect/>
          </a:stretch>
        </p:blipFill>
        <p:spPr>
          <a:xfrm>
            <a:off x="6816436" y="1533093"/>
            <a:ext cx="4299364" cy="4380819"/>
          </a:xfrm>
          <a:prstGeom prst="rect">
            <a:avLst/>
          </a:prstGeom>
          <a:ln/>
        </p:spPr>
      </p:pic>
    </p:spTree>
    <p:extLst>
      <p:ext uri="{BB962C8B-B14F-4D97-AF65-F5344CB8AC3E}">
        <p14:creationId xmlns:p14="http://schemas.microsoft.com/office/powerpoint/2010/main" val="19504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Healios</a:t>
            </a:r>
            <a:endParaRPr lang="en-GB" dirty="0"/>
          </a:p>
        </p:txBody>
      </p:sp>
      <p:sp>
        <p:nvSpPr>
          <p:cNvPr id="3" name="Content Placeholder 2"/>
          <p:cNvSpPr>
            <a:spLocks noGrp="1"/>
          </p:cNvSpPr>
          <p:nvPr>
            <p:ph idx="1"/>
          </p:nvPr>
        </p:nvSpPr>
        <p:spPr/>
        <p:txBody>
          <a:bodyPr/>
          <a:lstStyle/>
          <a:p>
            <a:pPr fontAlgn="base"/>
            <a:r>
              <a:rPr lang="en-US" dirty="0"/>
              <a:t>7 – 18 years old</a:t>
            </a:r>
          </a:p>
          <a:p>
            <a:pPr fontAlgn="base"/>
            <a:r>
              <a:rPr lang="en-US" dirty="0"/>
              <a:t>Post diagnostic interventions for ASD and ADHD, and CBT for moderate/severe Anxiety and Depression. </a:t>
            </a:r>
          </a:p>
          <a:p>
            <a:pPr fontAlgn="base"/>
            <a:r>
              <a:rPr lang="en-US" dirty="0"/>
              <a:t>Integrated within Specialist CAMHS but offered by </a:t>
            </a:r>
            <a:r>
              <a:rPr lang="en-US" dirty="0" err="1"/>
              <a:t>Healios</a:t>
            </a:r>
            <a:r>
              <a:rPr lang="en-US" dirty="0"/>
              <a:t> clinicians, completely online. </a:t>
            </a:r>
          </a:p>
          <a:p>
            <a:pPr fontAlgn="base"/>
            <a:r>
              <a:rPr lang="en-US" dirty="0"/>
              <a:t>Sessions can be offered 8am-8pm, 7 days a week. </a:t>
            </a:r>
          </a:p>
          <a:p>
            <a:pPr fontAlgn="base"/>
            <a:r>
              <a:rPr lang="en-US" dirty="0"/>
              <a:t>Treatments up to 10 sessions long.</a:t>
            </a:r>
          </a:p>
          <a:p>
            <a:pPr fontAlgn="base"/>
            <a:r>
              <a:rPr lang="en-US" dirty="0"/>
              <a:t>Referrals can be made by professionals from any of CAMHS Alliance services with Family/YP consent. </a:t>
            </a:r>
          </a:p>
          <a:p>
            <a:endParaRPr lang="en-GB" dirty="0"/>
          </a:p>
        </p:txBody>
      </p:sp>
    </p:spTree>
    <p:extLst>
      <p:ext uri="{BB962C8B-B14F-4D97-AF65-F5344CB8AC3E}">
        <p14:creationId xmlns:p14="http://schemas.microsoft.com/office/powerpoint/2010/main" val="385368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Joseph’s Bereavement Service</a:t>
            </a:r>
          </a:p>
        </p:txBody>
      </p:sp>
      <p:sp>
        <p:nvSpPr>
          <p:cNvPr id="3" name="Content Placeholder 2"/>
          <p:cNvSpPr>
            <a:spLocks noGrp="1"/>
          </p:cNvSpPr>
          <p:nvPr>
            <p:ph idx="1"/>
          </p:nvPr>
        </p:nvSpPr>
        <p:spPr/>
        <p:txBody>
          <a:bodyPr/>
          <a:lstStyle/>
          <a:p>
            <a:r>
              <a:rPr lang="en-GB" dirty="0"/>
              <a:t>Up to 18 &amp; families</a:t>
            </a:r>
          </a:p>
          <a:p>
            <a:r>
              <a:rPr lang="en-GB" dirty="0"/>
              <a:t>Loss of family member, care giver or other significant person due to Covid-19</a:t>
            </a:r>
          </a:p>
          <a:p>
            <a:r>
              <a:rPr lang="en-GB" dirty="0"/>
              <a:t>Individual counselling</a:t>
            </a:r>
          </a:p>
          <a:p>
            <a:r>
              <a:rPr lang="en-GB" dirty="0"/>
              <a:t>Family sessions</a:t>
            </a:r>
          </a:p>
          <a:p>
            <a:r>
              <a:rPr lang="en-GB" dirty="0"/>
              <a:t>Bereavement groups and memorial events</a:t>
            </a:r>
          </a:p>
          <a:p>
            <a:r>
              <a:rPr lang="en-GB" dirty="0"/>
              <a:t>Art therapy</a:t>
            </a:r>
          </a:p>
          <a:p>
            <a:r>
              <a:rPr lang="en-GB" dirty="0"/>
              <a:t>Self-referral or by professionals</a:t>
            </a:r>
          </a:p>
        </p:txBody>
      </p:sp>
    </p:spTree>
    <p:extLst>
      <p:ext uri="{BB962C8B-B14F-4D97-AF65-F5344CB8AC3E}">
        <p14:creationId xmlns:p14="http://schemas.microsoft.com/office/powerpoint/2010/main" val="99643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Growing Minds</a:t>
            </a:r>
          </a:p>
        </p:txBody>
      </p:sp>
      <p:sp>
        <p:nvSpPr>
          <p:cNvPr id="3" name="Content Placeholder 2"/>
          <p:cNvSpPr>
            <a:spLocks noGrp="1"/>
          </p:cNvSpPr>
          <p:nvPr>
            <p:ph idx="1"/>
          </p:nvPr>
        </p:nvSpPr>
        <p:spPr/>
        <p:txBody>
          <a:bodyPr>
            <a:normAutofit lnSpcReduction="10000"/>
          </a:bodyPr>
          <a:lstStyle/>
          <a:p>
            <a:r>
              <a:rPr lang="en-GB" dirty="0"/>
              <a:t>0-25</a:t>
            </a:r>
          </a:p>
          <a:p>
            <a:r>
              <a:rPr lang="en-GB" dirty="0"/>
              <a:t>African, Caribbean &amp; mixed heritage</a:t>
            </a:r>
          </a:p>
          <a:p>
            <a:r>
              <a:rPr lang="en-GB" dirty="0"/>
              <a:t>1-1, group interventions to </a:t>
            </a:r>
            <a:r>
              <a:rPr lang="en-GB" dirty="0" err="1"/>
              <a:t>cyp</a:t>
            </a:r>
            <a:r>
              <a:rPr lang="en-GB" dirty="0"/>
              <a:t> &amp; parents</a:t>
            </a:r>
          </a:p>
          <a:p>
            <a:r>
              <a:rPr lang="en-GB" dirty="0"/>
              <a:t>Counselling &amp; practical/skills support</a:t>
            </a:r>
          </a:p>
          <a:p>
            <a:r>
              <a:rPr lang="en-GB" dirty="0"/>
              <a:t>Joint community project (Off Centre, Hackney CVS, African Community School, Father2Father, Black Parent Community Forum</a:t>
            </a:r>
          </a:p>
          <a:p>
            <a:endParaRPr lang="en-GB" dirty="0"/>
          </a:p>
          <a:p>
            <a:endParaRPr lang="en-GB" dirty="0"/>
          </a:p>
          <a:p>
            <a:r>
              <a:rPr lang="en-GB" dirty="0"/>
              <a:t>Self referral or by professional</a:t>
            </a:r>
          </a:p>
          <a:p>
            <a:endParaRPr lang="en-GB" dirty="0"/>
          </a:p>
        </p:txBody>
      </p:sp>
    </p:spTree>
    <p:extLst>
      <p:ext uri="{BB962C8B-B14F-4D97-AF65-F5344CB8AC3E}">
        <p14:creationId xmlns:p14="http://schemas.microsoft.com/office/powerpoint/2010/main" val="144222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WAMHS</a:t>
            </a:r>
          </a:p>
        </p:txBody>
      </p:sp>
      <p:sp>
        <p:nvSpPr>
          <p:cNvPr id="3" name="Content Placeholder 2"/>
          <p:cNvSpPr>
            <a:spLocks noGrp="1"/>
          </p:cNvSpPr>
          <p:nvPr>
            <p:ph idx="1"/>
          </p:nvPr>
        </p:nvSpPr>
        <p:spPr/>
        <p:txBody>
          <a:bodyPr>
            <a:normAutofit fontScale="92500" lnSpcReduction="20000"/>
          </a:bodyPr>
          <a:lstStyle/>
          <a:p>
            <a:endParaRPr lang="en-GB" dirty="0"/>
          </a:p>
          <a:p>
            <a:r>
              <a:rPr lang="en-GB" dirty="0"/>
              <a:t>Whole school approaches (69/80 schools + 5 OJ independent)</a:t>
            </a:r>
          </a:p>
          <a:p>
            <a:r>
              <a:rPr lang="en-GB" dirty="0"/>
              <a:t>Allocated CAMHS worker and Wellbeing Framework Partner (Hackney Education)</a:t>
            </a:r>
          </a:p>
          <a:p>
            <a:pPr>
              <a:spcAft>
                <a:spcPts val="600"/>
              </a:spcAft>
            </a:pPr>
            <a:r>
              <a:rPr lang="en-GB" dirty="0"/>
              <a:t>Increase access for </a:t>
            </a:r>
            <a:r>
              <a:rPr lang="en-GB" b="1" dirty="0"/>
              <a:t>ALL</a:t>
            </a:r>
            <a:r>
              <a:rPr lang="en-GB" dirty="0"/>
              <a:t> children and young people to mental health services.</a:t>
            </a:r>
          </a:p>
          <a:p>
            <a:pPr>
              <a:spcAft>
                <a:spcPts val="600"/>
              </a:spcAft>
            </a:pPr>
            <a:r>
              <a:rPr lang="en-GB" dirty="0"/>
              <a:t>Promote cohesive and </a:t>
            </a:r>
            <a:r>
              <a:rPr lang="en-GB" b="1" dirty="0"/>
              <a:t>cooperative linked working </a:t>
            </a:r>
            <a:r>
              <a:rPr lang="en-GB" dirty="0"/>
              <a:t>between schools and mental health services. </a:t>
            </a:r>
          </a:p>
          <a:p>
            <a:pPr>
              <a:spcAft>
                <a:spcPts val="600"/>
              </a:spcAft>
            </a:pPr>
            <a:r>
              <a:rPr lang="en-GB" dirty="0"/>
              <a:t>Increase capacity within schools to </a:t>
            </a:r>
            <a:r>
              <a:rPr lang="en-GB" b="1" dirty="0"/>
              <a:t>identify need early </a:t>
            </a:r>
            <a:r>
              <a:rPr lang="en-GB" dirty="0"/>
              <a:t>and meet the wellbeing and mental health needs of all pupils.</a:t>
            </a:r>
          </a:p>
          <a:p>
            <a:pPr>
              <a:spcAft>
                <a:spcPts val="600"/>
              </a:spcAft>
            </a:pPr>
            <a:r>
              <a:rPr lang="en-GB" dirty="0"/>
              <a:t>Embed whole school approaches to mental health and wellbeing</a:t>
            </a:r>
          </a:p>
          <a:p>
            <a:endParaRPr lang="en-GB" dirty="0"/>
          </a:p>
          <a:p>
            <a:endParaRPr lang="en-GB" dirty="0"/>
          </a:p>
          <a:p>
            <a:endParaRPr lang="en-GB" dirty="0"/>
          </a:p>
        </p:txBody>
      </p:sp>
      <p:graphicFrame>
        <p:nvGraphicFramePr>
          <p:cNvPr id="4" name="Content Placeholder 7"/>
          <p:cNvGraphicFramePr>
            <a:graphicFrameLocks/>
          </p:cNvGraphicFramePr>
          <p:nvPr>
            <p:extLst>
              <p:ext uri="{D42A27DB-BD31-4B8C-83A1-F6EECF244321}">
                <p14:modId xmlns:p14="http://schemas.microsoft.com/office/powerpoint/2010/main" val="705765006"/>
              </p:ext>
            </p:extLst>
          </p:nvPr>
        </p:nvGraphicFramePr>
        <p:xfrm>
          <a:off x="9423133" y="211756"/>
          <a:ext cx="2460858" cy="205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42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Wellbeing Framework</a:t>
            </a:r>
          </a:p>
        </p:txBody>
      </p:sp>
      <p:sp>
        <p:nvSpPr>
          <p:cNvPr id="3" name="Content Placeholder 2"/>
          <p:cNvSpPr>
            <a:spLocks noGrp="1"/>
          </p:cNvSpPr>
          <p:nvPr>
            <p:ph idx="1"/>
          </p:nvPr>
        </p:nvSpPr>
        <p:spPr>
          <a:xfrm>
            <a:off x="838200" y="1825625"/>
            <a:ext cx="3291038" cy="3920658"/>
          </a:xfrm>
        </p:spPr>
        <p:txBody>
          <a:bodyPr>
            <a:normAutofit fontScale="92500" lnSpcReduction="10000"/>
          </a:bodyPr>
          <a:lstStyle/>
          <a:p>
            <a:r>
              <a:rPr lang="en-US" sz="3600" b="1" dirty="0"/>
              <a:t>Audit tool </a:t>
            </a:r>
            <a:r>
              <a:rPr lang="en-US" sz="3600" dirty="0"/>
              <a:t>covering areas for development</a:t>
            </a:r>
          </a:p>
          <a:p>
            <a:r>
              <a:rPr lang="en-US" sz="3600" b="1" dirty="0"/>
              <a:t>Action plan </a:t>
            </a:r>
            <a:r>
              <a:rPr lang="en-US" sz="3600" dirty="0"/>
              <a:t>based on audit</a:t>
            </a:r>
          </a:p>
          <a:p>
            <a:r>
              <a:rPr lang="en-US" sz="3600" dirty="0"/>
              <a:t>Co-ordinated by WBF, with MHL &amp; CWIS</a:t>
            </a:r>
          </a:p>
        </p:txBody>
      </p:sp>
      <p:graphicFrame>
        <p:nvGraphicFramePr>
          <p:cNvPr id="4" name="Diagram 3"/>
          <p:cNvGraphicFramePr/>
          <p:nvPr>
            <p:extLst>
              <p:ext uri="{D42A27DB-BD31-4B8C-83A1-F6EECF244321}">
                <p14:modId xmlns:p14="http://schemas.microsoft.com/office/powerpoint/2010/main" val="385352692"/>
              </p:ext>
            </p:extLst>
          </p:nvPr>
        </p:nvGraphicFramePr>
        <p:xfrm>
          <a:off x="4373538" y="902777"/>
          <a:ext cx="7167153" cy="5709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5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CAMHS Worker in School Role</a:t>
            </a:r>
          </a:p>
        </p:txBody>
      </p:sp>
      <p:sp>
        <p:nvSpPr>
          <p:cNvPr id="3" name="Content Placeholder 2"/>
          <p:cNvSpPr>
            <a:spLocks noGrp="1"/>
          </p:cNvSpPr>
          <p:nvPr>
            <p:ph idx="1"/>
          </p:nvPr>
        </p:nvSpPr>
        <p:spPr>
          <a:xfrm>
            <a:off x="838200" y="1671145"/>
            <a:ext cx="10515600" cy="4505818"/>
          </a:xfrm>
        </p:spPr>
        <p:txBody>
          <a:bodyPr>
            <a:normAutofit fontScale="92500"/>
          </a:bodyPr>
          <a:lstStyle/>
          <a:p>
            <a:r>
              <a:rPr lang="en-US" dirty="0"/>
              <a:t>Attending Multi Agency planning ( MAP) meeting </a:t>
            </a:r>
          </a:p>
          <a:p>
            <a:r>
              <a:rPr lang="en-US" dirty="0"/>
              <a:t>Issue based consultation</a:t>
            </a:r>
          </a:p>
          <a:p>
            <a:r>
              <a:rPr lang="en-US" dirty="0"/>
              <a:t>Student based consultation</a:t>
            </a:r>
          </a:p>
          <a:p>
            <a:r>
              <a:rPr lang="en-US" dirty="0"/>
              <a:t>Training</a:t>
            </a:r>
          </a:p>
          <a:p>
            <a:r>
              <a:rPr lang="en-US" dirty="0"/>
              <a:t>Liaison and signposting</a:t>
            </a:r>
          </a:p>
          <a:p>
            <a:r>
              <a:rPr lang="en-US" dirty="0"/>
              <a:t>Ongoing advice and support to the school organization</a:t>
            </a:r>
          </a:p>
          <a:p>
            <a:r>
              <a:rPr lang="en-US" dirty="0"/>
              <a:t>Reflective practice for school staff</a:t>
            </a:r>
          </a:p>
          <a:p>
            <a:r>
              <a:rPr lang="en-US" dirty="0"/>
              <a:t>Recommending appropriate mental health resources and interventions</a:t>
            </a:r>
          </a:p>
          <a:p>
            <a:r>
              <a:rPr lang="en-US" dirty="0"/>
              <a:t>Supporting contact with parents</a:t>
            </a:r>
          </a:p>
          <a:p>
            <a:pPr>
              <a:spcAft>
                <a:spcPts val="600"/>
              </a:spcAft>
            </a:pPr>
            <a:endParaRPr lang="en-GB" dirty="0"/>
          </a:p>
        </p:txBody>
      </p:sp>
    </p:spTree>
    <p:extLst>
      <p:ext uri="{BB962C8B-B14F-4D97-AF65-F5344CB8AC3E}">
        <p14:creationId xmlns:p14="http://schemas.microsoft.com/office/powerpoint/2010/main" val="267309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Health Support Team (in schools)</a:t>
            </a:r>
          </a:p>
        </p:txBody>
      </p:sp>
      <p:sp>
        <p:nvSpPr>
          <p:cNvPr id="3" name="Content Placeholder 2"/>
          <p:cNvSpPr>
            <a:spLocks noGrp="1"/>
          </p:cNvSpPr>
          <p:nvPr>
            <p:ph idx="1"/>
          </p:nvPr>
        </p:nvSpPr>
        <p:spPr/>
        <p:txBody>
          <a:bodyPr/>
          <a:lstStyle/>
          <a:p>
            <a:r>
              <a:rPr lang="en-GB" dirty="0"/>
              <a:t>Currently in Phase 1 WAMHS schools (38)</a:t>
            </a:r>
          </a:p>
          <a:p>
            <a:r>
              <a:rPr lang="en-GB" dirty="0"/>
              <a:t>Planned for Phase 2 WAMHS schools (2021)</a:t>
            </a:r>
          </a:p>
          <a:p>
            <a:endParaRPr lang="en-GB" dirty="0"/>
          </a:p>
        </p:txBody>
      </p:sp>
      <p:graphicFrame>
        <p:nvGraphicFramePr>
          <p:cNvPr id="4" name="Diagram 3"/>
          <p:cNvGraphicFramePr/>
          <p:nvPr>
            <p:extLst>
              <p:ext uri="{D42A27DB-BD31-4B8C-83A1-F6EECF244321}">
                <p14:modId xmlns:p14="http://schemas.microsoft.com/office/powerpoint/2010/main" val="423486475"/>
              </p:ext>
            </p:extLst>
          </p:nvPr>
        </p:nvGraphicFramePr>
        <p:xfrm>
          <a:off x="2032001" y="3301465"/>
          <a:ext cx="6880994" cy="3145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912995" y="2197032"/>
            <a:ext cx="3084946"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Workshops</a:t>
            </a:r>
          </a:p>
          <a:p>
            <a:pPr marL="285750" indent="-285750">
              <a:buFont typeface="Arial" panose="020B0604020202020204" pitchFamily="34" charset="0"/>
              <a:buChar char="•"/>
            </a:pPr>
            <a:r>
              <a:rPr lang="en-GB" sz="2400" dirty="0"/>
              <a:t>Coffee mornings</a:t>
            </a:r>
          </a:p>
          <a:p>
            <a:pPr marL="285750" indent="-285750">
              <a:buFont typeface="Arial" panose="020B0604020202020204" pitchFamily="34" charset="0"/>
              <a:buChar char="•"/>
            </a:pPr>
            <a:r>
              <a:rPr lang="en-GB" sz="2400" dirty="0"/>
              <a:t>PSHE</a:t>
            </a:r>
          </a:p>
          <a:p>
            <a:pPr marL="285750" indent="-285750">
              <a:buFont typeface="Arial" panose="020B0604020202020204" pitchFamily="34" charset="0"/>
              <a:buChar char="•"/>
            </a:pPr>
            <a:r>
              <a:rPr lang="en-GB" sz="2400" dirty="0"/>
              <a:t>Supporting teacher training</a:t>
            </a:r>
          </a:p>
        </p:txBody>
      </p:sp>
      <p:sp>
        <p:nvSpPr>
          <p:cNvPr id="6" name="TextBox 5"/>
          <p:cNvSpPr txBox="1"/>
          <p:nvPr/>
        </p:nvSpPr>
        <p:spPr>
          <a:xfrm>
            <a:off x="564525" y="3904523"/>
            <a:ext cx="3271982"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t>Telephone triage</a:t>
            </a:r>
          </a:p>
          <a:p>
            <a:pPr marL="285750" indent="-285750">
              <a:buFont typeface="Arial" panose="020B0604020202020204" pitchFamily="34" charset="0"/>
              <a:buChar char="•"/>
            </a:pPr>
            <a:r>
              <a:rPr lang="en-GB" sz="2400" dirty="0"/>
              <a:t>Consultation for teachers or parents</a:t>
            </a:r>
          </a:p>
          <a:p>
            <a:pPr marL="285750" indent="-285750">
              <a:buFont typeface="Arial" panose="020B0604020202020204" pitchFamily="34" charset="0"/>
              <a:buChar char="•"/>
            </a:pPr>
            <a:r>
              <a:rPr lang="en-GB" sz="2400" dirty="0"/>
              <a:t>Liaison with CAMHS and other agencies</a:t>
            </a:r>
          </a:p>
        </p:txBody>
      </p:sp>
      <p:sp>
        <p:nvSpPr>
          <p:cNvPr id="7" name="TextBox 6"/>
          <p:cNvSpPr txBox="1"/>
          <p:nvPr/>
        </p:nvSpPr>
        <p:spPr>
          <a:xfrm>
            <a:off x="7767782" y="4705877"/>
            <a:ext cx="4054764"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Manualised individual or group interventions</a:t>
            </a:r>
          </a:p>
          <a:p>
            <a:pPr marL="285750" indent="-285750">
              <a:buFont typeface="Arial" panose="020B0604020202020204" pitchFamily="34" charset="0"/>
              <a:buChar char="•"/>
            </a:pPr>
            <a:r>
              <a:rPr lang="en-GB" sz="2000" dirty="0"/>
              <a:t>Primary - parent focused for child challenging behaviour or anxiety</a:t>
            </a:r>
          </a:p>
          <a:p>
            <a:pPr marL="285750" indent="-285750">
              <a:buFont typeface="Arial" panose="020B0604020202020204" pitchFamily="34" charset="0"/>
              <a:buChar char="•"/>
            </a:pPr>
            <a:r>
              <a:rPr lang="en-GB" sz="2000" dirty="0"/>
              <a:t>Secondary – adolescent low mood or anxiety</a:t>
            </a:r>
          </a:p>
        </p:txBody>
      </p:sp>
    </p:spTree>
    <p:extLst>
      <p:ext uri="{BB962C8B-B14F-4D97-AF65-F5344CB8AC3E}">
        <p14:creationId xmlns:p14="http://schemas.microsoft.com/office/powerpoint/2010/main" val="165974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Information</a:t>
            </a:r>
          </a:p>
        </p:txBody>
      </p:sp>
      <p:pic>
        <p:nvPicPr>
          <p:cNvPr id="4" name="Content Placeholder 3"/>
          <p:cNvPicPr>
            <a:picLocks noGrp="1" noChangeAspect="1"/>
          </p:cNvPicPr>
          <p:nvPr>
            <p:ph idx="1"/>
          </p:nvPr>
        </p:nvPicPr>
        <p:blipFill rotWithShape="1">
          <a:blip r:embed="rId3"/>
          <a:srcRect l="32290" t="18654" r="37723" b="5474"/>
          <a:stretch/>
        </p:blipFill>
        <p:spPr>
          <a:xfrm>
            <a:off x="944078" y="1867301"/>
            <a:ext cx="3002280" cy="4272954"/>
          </a:xfrm>
          <a:prstGeom prst="rect">
            <a:avLst/>
          </a:prstGeom>
        </p:spPr>
      </p:pic>
      <p:sp>
        <p:nvSpPr>
          <p:cNvPr id="5" name="TextBox 4"/>
          <p:cNvSpPr txBox="1"/>
          <p:nvPr/>
        </p:nvSpPr>
        <p:spPr>
          <a:xfrm>
            <a:off x="4610501" y="2011680"/>
            <a:ext cx="7459579" cy="2523768"/>
          </a:xfrm>
          <a:prstGeom prst="rect">
            <a:avLst/>
          </a:prstGeom>
          <a:noFill/>
        </p:spPr>
        <p:txBody>
          <a:bodyPr wrap="square" rtlCol="0">
            <a:spAutoFit/>
          </a:bodyPr>
          <a:lstStyle/>
          <a:p>
            <a:r>
              <a:rPr lang="en-GB" sz="2800" dirty="0"/>
              <a:t>Comprehensive guide to services – available on</a:t>
            </a:r>
          </a:p>
          <a:p>
            <a:endParaRPr lang="en-GB" sz="2800" dirty="0"/>
          </a:p>
          <a:p>
            <a:endParaRPr lang="en-GB" sz="2800" dirty="0"/>
          </a:p>
          <a:p>
            <a:r>
              <a:rPr lang="en-GB" sz="2800" dirty="0"/>
              <a:t>For more info on services go to</a:t>
            </a:r>
          </a:p>
          <a:p>
            <a:r>
              <a:rPr lang="en-GB" sz="2800" dirty="0">
                <a:hlinkClick r:id="rId4"/>
              </a:rPr>
              <a:t>https://cityandhackneycamhs.org.uk/</a:t>
            </a:r>
            <a:endParaRPr lang="en-GB" sz="2800" dirty="0"/>
          </a:p>
          <a:p>
            <a:endParaRPr lang="en-GB" dirty="0"/>
          </a:p>
        </p:txBody>
      </p:sp>
    </p:spTree>
    <p:extLst>
      <p:ext uri="{BB962C8B-B14F-4D97-AF65-F5344CB8AC3E}">
        <p14:creationId xmlns:p14="http://schemas.microsoft.com/office/powerpoint/2010/main" val="144994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FE7E-0B8C-4D52-92BF-6B65002D388B}"/>
              </a:ext>
            </a:extLst>
          </p:cNvPr>
          <p:cNvSpPr>
            <a:spLocks noGrp="1"/>
          </p:cNvSpPr>
          <p:nvPr>
            <p:ph type="title"/>
          </p:nvPr>
        </p:nvSpPr>
        <p:spPr/>
        <p:txBody>
          <a:bodyPr/>
          <a:lstStyle/>
          <a:p>
            <a:r>
              <a:rPr lang="en-GB" b="1" dirty="0"/>
              <a:t>Current challenges</a:t>
            </a:r>
          </a:p>
        </p:txBody>
      </p:sp>
      <p:sp>
        <p:nvSpPr>
          <p:cNvPr id="3" name="Content Placeholder 2">
            <a:extLst>
              <a:ext uri="{FF2B5EF4-FFF2-40B4-BE49-F238E27FC236}">
                <a16:creationId xmlns:a16="http://schemas.microsoft.com/office/drawing/2014/main" id="{B3105253-312E-46F6-9EF7-AE2EAEFAAD69}"/>
              </a:ext>
            </a:extLst>
          </p:cNvPr>
          <p:cNvSpPr>
            <a:spLocks noGrp="1"/>
          </p:cNvSpPr>
          <p:nvPr>
            <p:ph idx="1"/>
          </p:nvPr>
        </p:nvSpPr>
        <p:spPr/>
        <p:txBody>
          <a:bodyPr/>
          <a:lstStyle/>
          <a:p>
            <a:r>
              <a:rPr lang="en-GB" dirty="0" err="1"/>
              <a:t>Covid</a:t>
            </a:r>
            <a:r>
              <a:rPr lang="en-GB" dirty="0"/>
              <a:t> -19: remote delivery, greater complexity in cases, reduced workforce, concern about possible surge later</a:t>
            </a:r>
          </a:p>
          <a:p>
            <a:r>
              <a:rPr lang="en-GB" dirty="0"/>
              <a:t>Recruitment &amp; retention of mental health professionals</a:t>
            </a:r>
          </a:p>
          <a:p>
            <a:r>
              <a:rPr lang="en-GB" dirty="0"/>
              <a:t>Capacity for all – Time poor, change weary</a:t>
            </a:r>
          </a:p>
          <a:p>
            <a:r>
              <a:rPr lang="en-GB" dirty="0"/>
              <a:t>Lack of data about pupil wellbeing</a:t>
            </a:r>
          </a:p>
          <a:p>
            <a:endParaRPr lang="en-GB" dirty="0"/>
          </a:p>
        </p:txBody>
      </p:sp>
    </p:spTree>
    <p:extLst>
      <p:ext uri="{BB962C8B-B14F-4D97-AF65-F5344CB8AC3E}">
        <p14:creationId xmlns:p14="http://schemas.microsoft.com/office/powerpoint/2010/main" val="397314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75407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37FA-A562-414F-ACB5-97AC863E1C77}"/>
              </a:ext>
            </a:extLst>
          </p:cNvPr>
          <p:cNvSpPr>
            <a:spLocks noGrp="1"/>
          </p:cNvSpPr>
          <p:nvPr>
            <p:ph type="title"/>
          </p:nvPr>
        </p:nvSpPr>
        <p:spPr>
          <a:xfrm>
            <a:off x="838200" y="183197"/>
            <a:ext cx="10515600" cy="1325563"/>
          </a:xfrm>
        </p:spPr>
        <p:txBody>
          <a:bodyPr/>
          <a:lstStyle/>
          <a:p>
            <a:r>
              <a:rPr lang="en-GB" dirty="0"/>
              <a:t>The local picture – mental health disorders </a:t>
            </a:r>
          </a:p>
        </p:txBody>
      </p:sp>
      <p:sp>
        <p:nvSpPr>
          <p:cNvPr id="3" name="Content Placeholder 2">
            <a:extLst>
              <a:ext uri="{FF2B5EF4-FFF2-40B4-BE49-F238E27FC236}">
                <a16:creationId xmlns:a16="http://schemas.microsoft.com/office/drawing/2014/main" id="{84C51239-A2D0-46E6-A1E2-96F554058707}"/>
              </a:ext>
            </a:extLst>
          </p:cNvPr>
          <p:cNvSpPr>
            <a:spLocks noGrp="1"/>
          </p:cNvSpPr>
          <p:nvPr>
            <p:ph idx="1"/>
          </p:nvPr>
        </p:nvSpPr>
        <p:spPr>
          <a:xfrm>
            <a:off x="838200" y="1508760"/>
            <a:ext cx="10633364" cy="2322575"/>
          </a:xfrm>
        </p:spPr>
        <p:txBody>
          <a:bodyPr>
            <a:normAutofit fontScale="92500" lnSpcReduction="10000"/>
          </a:bodyPr>
          <a:lstStyle/>
          <a:p>
            <a:pPr algn="just"/>
            <a:r>
              <a:rPr lang="en-GB" dirty="0"/>
              <a:t>Estimated 3,900 of Hackney and the City residents aged 5-16 might be experiencing a mental health disorder </a:t>
            </a:r>
          </a:p>
          <a:p>
            <a:pPr algn="just"/>
            <a:r>
              <a:rPr lang="en-GB" b="1" dirty="0"/>
              <a:t>Conduct disorders in childhood are associated with significantly increased rate of mental health problems in adult life and up to 50% of children and young people with conduct disorder go on to develop antisocial personality disorder</a:t>
            </a:r>
          </a:p>
        </p:txBody>
      </p:sp>
      <p:pic>
        <p:nvPicPr>
          <p:cNvPr id="5" name="Picture 4">
            <a:extLst>
              <a:ext uri="{FF2B5EF4-FFF2-40B4-BE49-F238E27FC236}">
                <a16:creationId xmlns:a16="http://schemas.microsoft.com/office/drawing/2014/main" id="{82195EE5-9DB7-9D4F-82CF-A84AF915AC4D}"/>
              </a:ext>
            </a:extLst>
          </p:cNvPr>
          <p:cNvPicPr>
            <a:picLocks noChangeAspect="1"/>
          </p:cNvPicPr>
          <p:nvPr/>
        </p:nvPicPr>
        <p:blipFill>
          <a:blip r:embed="rId3"/>
          <a:stretch>
            <a:fillRect/>
          </a:stretch>
        </p:blipFill>
        <p:spPr>
          <a:xfrm>
            <a:off x="984504" y="4042953"/>
            <a:ext cx="10073245" cy="2410691"/>
          </a:xfrm>
          <a:prstGeom prst="rect">
            <a:avLst/>
          </a:prstGeom>
        </p:spPr>
      </p:pic>
    </p:spTree>
    <p:extLst>
      <p:ext uri="{BB962C8B-B14F-4D97-AF65-F5344CB8AC3E}">
        <p14:creationId xmlns:p14="http://schemas.microsoft.com/office/powerpoint/2010/main" val="193558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37FA-A562-414F-ACB5-97AC863E1C77}"/>
              </a:ext>
            </a:extLst>
          </p:cNvPr>
          <p:cNvSpPr>
            <a:spLocks noGrp="1"/>
          </p:cNvSpPr>
          <p:nvPr>
            <p:ph type="title"/>
          </p:nvPr>
        </p:nvSpPr>
        <p:spPr>
          <a:xfrm>
            <a:off x="838200" y="0"/>
            <a:ext cx="10515600" cy="1325563"/>
          </a:xfrm>
        </p:spPr>
        <p:txBody>
          <a:bodyPr/>
          <a:lstStyle/>
          <a:p>
            <a:r>
              <a:rPr lang="en-GB" dirty="0"/>
              <a:t>The local picture – meeting need</a:t>
            </a:r>
          </a:p>
        </p:txBody>
      </p:sp>
      <p:sp>
        <p:nvSpPr>
          <p:cNvPr id="3" name="Content Placeholder 2">
            <a:extLst>
              <a:ext uri="{FF2B5EF4-FFF2-40B4-BE49-F238E27FC236}">
                <a16:creationId xmlns:a16="http://schemas.microsoft.com/office/drawing/2014/main" id="{84C51239-A2D0-46E6-A1E2-96F554058707}"/>
              </a:ext>
            </a:extLst>
          </p:cNvPr>
          <p:cNvSpPr>
            <a:spLocks noGrp="1"/>
          </p:cNvSpPr>
          <p:nvPr>
            <p:ph idx="1"/>
          </p:nvPr>
        </p:nvSpPr>
        <p:spPr>
          <a:xfrm>
            <a:off x="838200" y="1289304"/>
            <a:ext cx="10633364" cy="2752343"/>
          </a:xfrm>
        </p:spPr>
        <p:txBody>
          <a:bodyPr>
            <a:normAutofit fontScale="70000" lnSpcReduction="20000"/>
          </a:bodyPr>
          <a:lstStyle/>
          <a:p>
            <a:pPr algn="just"/>
            <a:r>
              <a:rPr lang="en-US" dirty="0"/>
              <a:t>Estimated approximately </a:t>
            </a:r>
            <a:r>
              <a:rPr lang="en-US" b="1" dirty="0"/>
              <a:t>5861</a:t>
            </a:r>
            <a:r>
              <a:rPr lang="en-US" dirty="0"/>
              <a:t> children and young people have a mental health need that requires intervention (based on ONS estimates of 10.1% fixed on 14/15 population).   </a:t>
            </a:r>
          </a:p>
          <a:p>
            <a:pPr algn="just"/>
            <a:r>
              <a:rPr lang="en-US" dirty="0"/>
              <a:t>By the end of the last reporting year, local CAMHS provided treatment to </a:t>
            </a:r>
            <a:r>
              <a:rPr lang="en-US" b="1" dirty="0"/>
              <a:t>2395</a:t>
            </a:r>
            <a:r>
              <a:rPr lang="en-US" dirty="0"/>
              <a:t> children and young people. This means </a:t>
            </a:r>
            <a:r>
              <a:rPr lang="en-US" b="1" i="1" dirty="0"/>
              <a:t>40.9% of our CYP population is getting the mental health services they require</a:t>
            </a:r>
            <a:r>
              <a:rPr lang="en-US" dirty="0"/>
              <a:t> </a:t>
            </a:r>
          </a:p>
          <a:p>
            <a:pPr algn="just"/>
            <a:r>
              <a:rPr lang="en-US" dirty="0"/>
              <a:t>Significant proportion of remaining </a:t>
            </a:r>
            <a:r>
              <a:rPr lang="en-US" b="1" i="1" dirty="0"/>
              <a:t>“unmet need” </a:t>
            </a:r>
            <a:r>
              <a:rPr lang="en-US" dirty="0"/>
              <a:t>is likely to be being managed in primary care and other community based services </a:t>
            </a:r>
            <a:r>
              <a:rPr lang="en-US" b="1" i="1" dirty="0"/>
              <a:t>[i.e. schools] </a:t>
            </a:r>
            <a:r>
              <a:rPr lang="en-US" dirty="0"/>
              <a:t>, this represents a significant risk where some may not be receiving the level of care they require</a:t>
            </a:r>
          </a:p>
          <a:p>
            <a:pPr algn="just"/>
            <a:r>
              <a:rPr lang="en-US" dirty="0"/>
              <a:t>Likely to be more significant in those groups who have been historically hard to reach such as young offenders, young people in gangs, those struggling at school and deprived families. </a:t>
            </a:r>
            <a:endParaRPr lang="en-GB" dirty="0"/>
          </a:p>
        </p:txBody>
      </p:sp>
      <p:pic>
        <p:nvPicPr>
          <p:cNvPr id="6" name="Picture 5">
            <a:extLst>
              <a:ext uri="{FF2B5EF4-FFF2-40B4-BE49-F238E27FC236}">
                <a16:creationId xmlns:a16="http://schemas.microsoft.com/office/drawing/2014/main" id="{D81057F2-2B20-3F44-AD79-88D2079E44ED}"/>
              </a:ext>
            </a:extLst>
          </p:cNvPr>
          <p:cNvPicPr>
            <a:picLocks noChangeAspect="1"/>
          </p:cNvPicPr>
          <p:nvPr/>
        </p:nvPicPr>
        <p:blipFill>
          <a:blip r:embed="rId3"/>
          <a:stretch>
            <a:fillRect/>
          </a:stretch>
        </p:blipFill>
        <p:spPr>
          <a:xfrm>
            <a:off x="838200" y="4158297"/>
            <a:ext cx="10283441" cy="2548887"/>
          </a:xfrm>
          <a:prstGeom prst="rect">
            <a:avLst/>
          </a:prstGeom>
        </p:spPr>
      </p:pic>
    </p:spTree>
    <p:extLst>
      <p:ext uri="{BB962C8B-B14F-4D97-AF65-F5344CB8AC3E}">
        <p14:creationId xmlns:p14="http://schemas.microsoft.com/office/powerpoint/2010/main" val="46401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37FA-A562-414F-ACB5-97AC863E1C77}"/>
              </a:ext>
            </a:extLst>
          </p:cNvPr>
          <p:cNvSpPr>
            <a:spLocks noGrp="1"/>
          </p:cNvSpPr>
          <p:nvPr>
            <p:ph type="title"/>
          </p:nvPr>
        </p:nvSpPr>
        <p:spPr/>
        <p:txBody>
          <a:bodyPr/>
          <a:lstStyle/>
          <a:p>
            <a:r>
              <a:rPr lang="en-GB" dirty="0"/>
              <a:t>The local picture in CYPMH </a:t>
            </a:r>
          </a:p>
        </p:txBody>
      </p:sp>
      <p:sp>
        <p:nvSpPr>
          <p:cNvPr id="3" name="Content Placeholder 2">
            <a:extLst>
              <a:ext uri="{FF2B5EF4-FFF2-40B4-BE49-F238E27FC236}">
                <a16:creationId xmlns:a16="http://schemas.microsoft.com/office/drawing/2014/main" id="{84C51239-A2D0-46E6-A1E2-96F554058707}"/>
              </a:ext>
            </a:extLst>
          </p:cNvPr>
          <p:cNvSpPr>
            <a:spLocks noGrp="1"/>
          </p:cNvSpPr>
          <p:nvPr>
            <p:ph idx="1"/>
          </p:nvPr>
        </p:nvSpPr>
        <p:spPr>
          <a:xfrm>
            <a:off x="838200" y="1825625"/>
            <a:ext cx="10633364" cy="3696401"/>
          </a:xfrm>
        </p:spPr>
        <p:txBody>
          <a:bodyPr>
            <a:normAutofit/>
          </a:bodyPr>
          <a:lstStyle/>
          <a:p>
            <a:pPr marL="0" indent="0" algn="just">
              <a:buNone/>
            </a:pPr>
            <a:r>
              <a:rPr lang="en-GB" dirty="0"/>
              <a:t>For further information please see City and Hackney CAMHS Transformation Plan</a:t>
            </a:r>
          </a:p>
          <a:p>
            <a:pPr marL="0" indent="0" algn="just">
              <a:buNone/>
            </a:pPr>
            <a:endParaRPr lang="en-GB" dirty="0"/>
          </a:p>
          <a:p>
            <a:pPr marL="0" indent="0" algn="just">
              <a:buNone/>
            </a:pPr>
            <a:r>
              <a:rPr lang="en-GB" dirty="0">
                <a:hlinkClick r:id="rId3"/>
              </a:rPr>
              <a:t>http://www.cityandhackneyccg.nhs.uk/about-us/our-plans.htm</a:t>
            </a:r>
            <a:endParaRPr lang="en-GB" dirty="0"/>
          </a:p>
          <a:p>
            <a:pPr marL="0" indent="0" algn="just">
              <a:buNone/>
            </a:pPr>
            <a:endParaRPr lang="en-GB" dirty="0"/>
          </a:p>
          <a:p>
            <a:pPr marL="0" indent="0" algn="just">
              <a:buNone/>
            </a:pPr>
            <a:r>
              <a:rPr lang="en-GB" dirty="0"/>
              <a:t>(Scroll down to ”City and Hackney CAMHS Transformation Plan”</a:t>
            </a:r>
          </a:p>
        </p:txBody>
      </p:sp>
    </p:spTree>
    <p:extLst>
      <p:ext uri="{BB962C8B-B14F-4D97-AF65-F5344CB8AC3E}">
        <p14:creationId xmlns:p14="http://schemas.microsoft.com/office/powerpoint/2010/main" val="192402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Young Futures Commission</a:t>
            </a:r>
          </a:p>
        </p:txBody>
      </p:sp>
      <p:sp>
        <p:nvSpPr>
          <p:cNvPr id="3" name="Content Placeholder 2"/>
          <p:cNvSpPr>
            <a:spLocks noGrp="1"/>
          </p:cNvSpPr>
          <p:nvPr>
            <p:ph idx="1"/>
          </p:nvPr>
        </p:nvSpPr>
        <p:spPr>
          <a:xfrm>
            <a:off x="838200" y="1825624"/>
            <a:ext cx="10515600" cy="4730623"/>
          </a:xfrm>
        </p:spPr>
        <p:txBody>
          <a:bodyPr>
            <a:normAutofit fontScale="70000" lnSpcReduction="20000"/>
          </a:bodyPr>
          <a:lstStyle/>
          <a:p>
            <a:pPr marL="0" indent="0">
              <a:buNone/>
            </a:pPr>
            <a:endParaRPr lang="en-US" b="1" dirty="0"/>
          </a:p>
          <a:p>
            <a:pPr marL="0" indent="0">
              <a:buNone/>
            </a:pPr>
            <a:r>
              <a:rPr lang="en-US" sz="4000" b="1" dirty="0"/>
              <a:t>1. Improving accessibility to confidential mental health services for</a:t>
            </a:r>
          </a:p>
          <a:p>
            <a:pPr marL="0" indent="0">
              <a:buNone/>
            </a:pPr>
            <a:r>
              <a:rPr lang="en-GB" sz="4000" b="1" dirty="0"/>
              <a:t>young people </a:t>
            </a:r>
            <a:r>
              <a:rPr lang="en-US" sz="4000" dirty="0"/>
              <a:t>e.g. dedicated helpline during exams 8pm-8am</a:t>
            </a:r>
          </a:p>
          <a:p>
            <a:pPr marL="0" indent="0">
              <a:buNone/>
            </a:pPr>
            <a:r>
              <a:rPr lang="en-US" sz="4000" b="1" dirty="0"/>
              <a:t>2. Working with schools and colleges to review current mental health</a:t>
            </a:r>
          </a:p>
          <a:p>
            <a:pPr marL="0" indent="0">
              <a:buNone/>
            </a:pPr>
            <a:r>
              <a:rPr lang="en-GB" sz="4000" b="1" dirty="0"/>
              <a:t>service delivery model</a:t>
            </a:r>
          </a:p>
          <a:p>
            <a:pPr marL="0" indent="0">
              <a:buNone/>
            </a:pPr>
            <a:r>
              <a:rPr lang="en-US" sz="4000" b="1" dirty="0"/>
              <a:t>3. Reviewing current school policies that impact young people’s mental h</a:t>
            </a:r>
            <a:r>
              <a:rPr lang="en-GB" sz="4000" b="1" dirty="0" err="1"/>
              <a:t>ealth</a:t>
            </a:r>
            <a:r>
              <a:rPr lang="en-GB" sz="4000" b="1" dirty="0"/>
              <a:t> </a:t>
            </a:r>
            <a:r>
              <a:rPr lang="en-US" sz="4000" dirty="0"/>
              <a:t>e.g. school closures during mock exams</a:t>
            </a:r>
          </a:p>
          <a:p>
            <a:pPr marL="0" indent="0">
              <a:buNone/>
            </a:pPr>
            <a:r>
              <a:rPr lang="en-US" sz="4000" b="1" dirty="0"/>
              <a:t>4. Improving counselling services and referral pathways</a:t>
            </a:r>
          </a:p>
          <a:p>
            <a:pPr marL="0" indent="0">
              <a:buNone/>
            </a:pPr>
            <a:r>
              <a:rPr lang="en-US" sz="4000" b="1" dirty="0"/>
              <a:t>5. Increasing Young Hackney support services to those impacted by</a:t>
            </a:r>
          </a:p>
          <a:p>
            <a:pPr marL="0" indent="0">
              <a:buNone/>
            </a:pPr>
            <a:r>
              <a:rPr lang="en-GB" sz="4000" b="1" dirty="0"/>
              <a:t>stress-related issues</a:t>
            </a:r>
          </a:p>
          <a:p>
            <a:pPr marL="0" indent="0">
              <a:buNone/>
            </a:pPr>
            <a:endParaRPr lang="en-GB" dirty="0"/>
          </a:p>
        </p:txBody>
      </p:sp>
      <p:pic>
        <p:nvPicPr>
          <p:cNvPr id="6" name="Picture 5"/>
          <p:cNvPicPr>
            <a:picLocks noChangeAspect="1"/>
          </p:cNvPicPr>
          <p:nvPr/>
        </p:nvPicPr>
        <p:blipFill rotWithShape="1">
          <a:blip r:embed="rId3"/>
          <a:srcRect l="26850" t="26801" r="34375" b="28533"/>
          <a:stretch/>
        </p:blipFill>
        <p:spPr>
          <a:xfrm>
            <a:off x="8851392" y="108934"/>
            <a:ext cx="2502408" cy="1621483"/>
          </a:xfrm>
          <a:prstGeom prst="rect">
            <a:avLst/>
          </a:prstGeom>
        </p:spPr>
      </p:pic>
    </p:spTree>
    <p:extLst>
      <p:ext uri="{BB962C8B-B14F-4D97-AF65-F5344CB8AC3E}">
        <p14:creationId xmlns:p14="http://schemas.microsoft.com/office/powerpoint/2010/main" val="270085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CAMHS Alliance in City &amp; Hackney</a:t>
            </a:r>
          </a:p>
        </p:txBody>
      </p:sp>
      <p:pic>
        <p:nvPicPr>
          <p:cNvPr id="4" name="Content Placeholder 3"/>
          <p:cNvPicPr>
            <a:picLocks noGrp="1"/>
          </p:cNvPicPr>
          <p:nvPr>
            <p:ph idx="1"/>
          </p:nvPr>
        </p:nvPicPr>
        <p:blipFill rotWithShape="1">
          <a:blip r:embed="rId3"/>
          <a:srcRect l="34971" t="27019" r="36185" b="9839"/>
          <a:stretch/>
        </p:blipFill>
        <p:spPr bwMode="auto">
          <a:xfrm>
            <a:off x="1082566" y="2149244"/>
            <a:ext cx="3059666" cy="3867507"/>
          </a:xfrm>
          <a:prstGeom prst="rect">
            <a:avLst/>
          </a:prstGeom>
          <a:ln>
            <a:solidFill>
              <a:schemeClr val="tx1"/>
            </a:solidFill>
          </a:ln>
          <a:extLst>
            <a:ext uri="{53640926-AAD7-44D8-BBD7-CCE9431645EC}">
              <a14:shadowObscured xmlns:a14="http://schemas.microsoft.com/office/drawing/2010/main"/>
            </a:ext>
          </a:extLst>
        </p:spPr>
      </p:pic>
      <p:sp>
        <p:nvSpPr>
          <p:cNvPr id="7" name="Rounded Rectangle 6"/>
          <p:cNvSpPr/>
          <p:nvPr/>
        </p:nvSpPr>
        <p:spPr>
          <a:xfrm>
            <a:off x="4663441" y="2249424"/>
            <a:ext cx="1767412" cy="1611825"/>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700" b="1" dirty="0">
                <a:latin typeface="Calibri" panose="020F0502020204030204" pitchFamily="34" charset="0"/>
                <a:ea typeface="Calibri" panose="020F0502020204030204" pitchFamily="34" charset="0"/>
                <a:cs typeface="Times New Roman" panose="02020603050405020304" pitchFamily="18" charset="0"/>
              </a:rPr>
              <a:t>Specialist CAMHS</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1200" b="1" dirty="0">
                <a:latin typeface="Calibri" panose="020F0502020204030204" pitchFamily="34" charset="0"/>
                <a:ea typeface="Calibri" panose="020F0502020204030204" pitchFamily="34" charset="0"/>
                <a:cs typeface="Times New Roman" panose="02020603050405020304" pitchFamily="18" charset="0"/>
              </a:rPr>
              <a:t>Moderate - Severe</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6514462" y="2249424"/>
            <a:ext cx="1614553" cy="1611825"/>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b="1" dirty="0">
                <a:latin typeface="Calibri" panose="020F0502020204030204" pitchFamily="34" charset="0"/>
                <a:ea typeface="Calibri" panose="020F0502020204030204" pitchFamily="34" charset="0"/>
                <a:cs typeface="Times New Roman" panose="02020603050405020304" pitchFamily="18" charset="0"/>
              </a:rPr>
              <a:t>First Steps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1200" b="1" dirty="0">
                <a:latin typeface="Calibri" panose="020F0502020204030204" pitchFamily="34" charset="0"/>
                <a:ea typeface="Calibri" panose="020F0502020204030204" pitchFamily="34" charset="0"/>
                <a:cs typeface="Times New Roman" panose="02020603050405020304" pitchFamily="18" charset="0"/>
              </a:rPr>
              <a:t>Early Intervention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ounded Rectangle 8"/>
          <p:cNvSpPr/>
          <p:nvPr/>
        </p:nvSpPr>
        <p:spPr>
          <a:xfrm>
            <a:off x="8212624" y="2249424"/>
            <a:ext cx="1690328" cy="1578909"/>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700" b="1" dirty="0">
                <a:latin typeface="Calibri" panose="020F0502020204030204" pitchFamily="34" charset="0"/>
                <a:ea typeface="Calibri" panose="020F0502020204030204" pitchFamily="34" charset="0"/>
                <a:cs typeface="Times New Roman" panose="02020603050405020304" pitchFamily="18" charset="0"/>
              </a:rPr>
              <a:t>CAMHS Disability</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1050" b="1" dirty="0">
                <a:latin typeface="Calibri" panose="020F0502020204030204" pitchFamily="34" charset="0"/>
                <a:ea typeface="Calibri" panose="020F0502020204030204" pitchFamily="34" charset="0"/>
                <a:cs typeface="Times New Roman" panose="02020603050405020304" pitchFamily="18" charset="0"/>
              </a:rPr>
              <a:t>Moderate- Severe (Learning) Disabilities</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4663441" y="4000153"/>
            <a:ext cx="1764513" cy="1507267"/>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b="1" dirty="0">
                <a:latin typeface="Calibri" panose="020F0502020204030204" pitchFamily="34" charset="0"/>
                <a:ea typeface="Calibri" panose="020F0502020204030204" pitchFamily="34" charset="0"/>
                <a:cs typeface="Times New Roman" panose="02020603050405020304" pitchFamily="18" charset="0"/>
              </a:rPr>
              <a:t>Off Centre at Family Action</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900" b="1" dirty="0">
                <a:latin typeface="Calibri" panose="020F0502020204030204" pitchFamily="34" charset="0"/>
                <a:ea typeface="Calibri" panose="020F0502020204030204" pitchFamily="34" charset="0"/>
                <a:cs typeface="Times New Roman" panose="02020603050405020304" pitchFamily="18" charset="0"/>
              </a:rPr>
              <a:t>Voluntary sector support to families with complex needs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6556267" y="4000153"/>
            <a:ext cx="1614552" cy="1507267"/>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600" b="1" dirty="0">
                <a:latin typeface="Calibri" panose="020F0502020204030204" pitchFamily="34" charset="0"/>
                <a:ea typeface="Calibri" panose="020F0502020204030204" pitchFamily="34" charset="0"/>
                <a:cs typeface="Times New Roman" panose="02020603050405020304" pitchFamily="18" charset="0"/>
              </a:rPr>
              <a:t>LBH CFS Clinical Team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900" b="1" dirty="0">
                <a:latin typeface="Calibri" panose="020F0502020204030204" pitchFamily="34" charset="0"/>
                <a:ea typeface="Calibri" panose="020F0502020204030204" pitchFamily="34" charset="0"/>
                <a:cs typeface="Times New Roman" panose="02020603050405020304" pitchFamily="18" charset="0"/>
              </a:rPr>
              <a:t>Clinical Team for CYP &amp; families known to CFS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8212624" y="4002540"/>
            <a:ext cx="1690328" cy="1504881"/>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b="1" dirty="0">
                <a:latin typeface="Calibri" panose="020F0502020204030204" pitchFamily="34" charset="0"/>
                <a:ea typeface="Calibri" panose="020F0502020204030204" pitchFamily="34" charset="0"/>
                <a:cs typeface="Times New Roman" panose="02020603050405020304" pitchFamily="18" charset="0"/>
              </a:rPr>
              <a:t>Digital/online</a:t>
            </a:r>
          </a:p>
          <a:p>
            <a:pPr algn="ctr">
              <a:lnSpc>
                <a:spcPct val="115000"/>
              </a:lnSpc>
              <a:spcAft>
                <a:spcPts val="750"/>
              </a:spcAft>
            </a:pPr>
            <a:r>
              <a:rPr lang="en-GB" sz="1400" b="1" dirty="0">
                <a:latin typeface="Calibri" panose="020F0502020204030204" pitchFamily="34" charset="0"/>
                <a:ea typeface="Calibri" panose="020F0502020204030204" pitchFamily="34" charset="0"/>
                <a:cs typeface="Times New Roman" panose="02020603050405020304" pitchFamily="18" charset="0"/>
              </a:rPr>
              <a:t>KOOTH</a:t>
            </a:r>
            <a:endParaRPr lang="en-GB" sz="105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GB" sz="1400" b="1" dirty="0" err="1">
                <a:latin typeface="Calibri" panose="020F0502020204030204" pitchFamily="34" charset="0"/>
                <a:ea typeface="Calibri" panose="020F0502020204030204" pitchFamily="34" charset="0"/>
                <a:cs typeface="Times New Roman" panose="02020603050405020304" pitchFamily="18" charset="0"/>
              </a:rPr>
              <a:t>Healios</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123539" y="1648854"/>
            <a:ext cx="4185745" cy="461665"/>
          </a:xfrm>
          <a:prstGeom prst="rect">
            <a:avLst/>
          </a:prstGeom>
          <a:noFill/>
        </p:spPr>
        <p:txBody>
          <a:bodyPr wrap="square" rtlCol="0">
            <a:spAutoFit/>
          </a:bodyPr>
          <a:lstStyle/>
          <a:p>
            <a:pPr algn="ctr"/>
            <a:r>
              <a:rPr lang="en-GB" sz="2400" b="1" dirty="0"/>
              <a:t>Commissioned providers</a:t>
            </a:r>
          </a:p>
        </p:txBody>
      </p:sp>
      <p:sp>
        <p:nvSpPr>
          <p:cNvPr id="3" name="TextBox 2"/>
          <p:cNvSpPr txBox="1"/>
          <p:nvPr/>
        </p:nvSpPr>
        <p:spPr>
          <a:xfrm>
            <a:off x="1167962" y="1611003"/>
            <a:ext cx="2353004" cy="461665"/>
          </a:xfrm>
          <a:prstGeom prst="rect">
            <a:avLst/>
          </a:prstGeom>
          <a:noFill/>
        </p:spPr>
        <p:txBody>
          <a:bodyPr wrap="square" rtlCol="0">
            <a:spAutoFit/>
          </a:bodyPr>
          <a:lstStyle/>
          <a:p>
            <a:pPr algn="ctr"/>
            <a:r>
              <a:rPr lang="en-GB" sz="2400" b="1" dirty="0"/>
              <a:t>Partners</a:t>
            </a:r>
            <a:endParaRPr lang="en-GB" b="1" dirty="0"/>
          </a:p>
        </p:txBody>
      </p:sp>
      <p:sp>
        <p:nvSpPr>
          <p:cNvPr id="14" name="Rounded Rectangle 13"/>
          <p:cNvSpPr/>
          <p:nvPr/>
        </p:nvSpPr>
        <p:spPr>
          <a:xfrm>
            <a:off x="7321738" y="5660130"/>
            <a:ext cx="2574674" cy="884235"/>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sz="1400" b="1" dirty="0">
                <a:latin typeface="Calibri" panose="020F0502020204030204" pitchFamily="34" charset="0"/>
                <a:ea typeface="Calibri" panose="020F0502020204030204" pitchFamily="34" charset="0"/>
                <a:cs typeface="Times New Roman" panose="02020603050405020304" pitchFamily="18" charset="0"/>
              </a:rPr>
              <a:t>St Joseph’s Covid19 Bereavement Service</a:t>
            </a:r>
          </a:p>
          <a:p>
            <a:pPr algn="ctr">
              <a:lnSpc>
                <a:spcPct val="115000"/>
              </a:lnSpc>
              <a:spcAft>
                <a:spcPts val="750"/>
              </a:spcAft>
            </a:pPr>
            <a:r>
              <a:rPr lang="en-GB" sz="1050" b="1" dirty="0">
                <a:latin typeface="Calibri" panose="020F0502020204030204" pitchFamily="34" charset="0"/>
                <a:ea typeface="Calibri" panose="020F0502020204030204" pitchFamily="34" charset="0"/>
                <a:cs typeface="Times New Roman" panose="02020603050405020304" pitchFamily="18" charset="0"/>
              </a:rPr>
              <a:t>For children &amp; families</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144000" y="548640"/>
            <a:ext cx="1956816" cy="646331"/>
          </a:xfrm>
          <a:prstGeom prst="rect">
            <a:avLst/>
          </a:prstGeom>
          <a:noFill/>
        </p:spPr>
        <p:txBody>
          <a:bodyPr wrap="square" rtlCol="0">
            <a:spAutoFit/>
          </a:bodyPr>
          <a:lstStyle/>
          <a:p>
            <a:r>
              <a:rPr lang="en-GB" dirty="0"/>
              <a:t>CAMHS Alliance logo here</a:t>
            </a:r>
          </a:p>
        </p:txBody>
      </p:sp>
      <p:sp>
        <p:nvSpPr>
          <p:cNvPr id="15" name="Rounded Rectangle 14"/>
          <p:cNvSpPr/>
          <p:nvPr/>
        </p:nvSpPr>
        <p:spPr>
          <a:xfrm>
            <a:off x="4663441" y="5660130"/>
            <a:ext cx="2578607" cy="884235"/>
          </a:xfrm>
          <a:prstGeom prst="round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Aft>
                <a:spcPts val="750"/>
              </a:spcAft>
            </a:pPr>
            <a:r>
              <a:rPr lang="en-GB" b="1" dirty="0">
                <a:latin typeface="Calibri" panose="020F0502020204030204" pitchFamily="34" charset="0"/>
                <a:ea typeface="Calibri" panose="020F0502020204030204" pitchFamily="34" charset="0"/>
                <a:cs typeface="Times New Roman" panose="02020603050405020304" pitchFamily="18" charset="0"/>
              </a:rPr>
              <a:t>Growing Minds</a:t>
            </a:r>
          </a:p>
          <a:p>
            <a:pPr algn="ctr">
              <a:lnSpc>
                <a:spcPct val="115000"/>
              </a:lnSpc>
              <a:spcAft>
                <a:spcPts val="750"/>
              </a:spcAft>
            </a:pPr>
            <a:r>
              <a:rPr lang="en-GB" sz="900" b="1" dirty="0">
                <a:latin typeface="Calibri" panose="020F0502020204030204" pitchFamily="34" charset="0"/>
                <a:ea typeface="Calibri" panose="020F0502020204030204" pitchFamily="34" charset="0"/>
                <a:cs typeface="Times New Roman" panose="02020603050405020304" pitchFamily="18" charset="0"/>
              </a:rPr>
              <a:t>Voluntary sector, community led service for ACH communities</a:t>
            </a:r>
          </a:p>
        </p:txBody>
      </p:sp>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9087711" y="378233"/>
            <a:ext cx="1791132" cy="1002297"/>
          </a:xfrm>
          <a:prstGeom prst="rect">
            <a:avLst/>
          </a:prstGeom>
          <a:noFill/>
          <a:ln>
            <a:noFill/>
          </a:ln>
        </p:spPr>
      </p:pic>
    </p:spTree>
    <p:extLst>
      <p:ext uri="{BB962C8B-B14F-4D97-AF65-F5344CB8AC3E}">
        <p14:creationId xmlns:p14="http://schemas.microsoft.com/office/powerpoint/2010/main" val="269058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 Steps</a:t>
            </a:r>
          </a:p>
        </p:txBody>
      </p:sp>
      <p:sp>
        <p:nvSpPr>
          <p:cNvPr id="3" name="Content Placeholder 2"/>
          <p:cNvSpPr>
            <a:spLocks noGrp="1"/>
          </p:cNvSpPr>
          <p:nvPr>
            <p:ph idx="1"/>
          </p:nvPr>
        </p:nvSpPr>
        <p:spPr/>
        <p:txBody>
          <a:bodyPr/>
          <a:lstStyle/>
          <a:p>
            <a:r>
              <a:rPr lang="en-GB" dirty="0"/>
              <a:t>0-18</a:t>
            </a:r>
          </a:p>
          <a:p>
            <a:r>
              <a:rPr lang="en-GB" dirty="0"/>
              <a:t>Mild to moderate mental health difficulties</a:t>
            </a:r>
          </a:p>
          <a:p>
            <a:r>
              <a:rPr lang="en-GB" dirty="0"/>
              <a:t>Short term (6 week) intervention</a:t>
            </a:r>
          </a:p>
          <a:p>
            <a:r>
              <a:rPr lang="en-GB" dirty="0"/>
              <a:t>Individual and group interventions</a:t>
            </a:r>
          </a:p>
          <a:p>
            <a:r>
              <a:rPr lang="en-GB" dirty="0"/>
              <a:t>Working closely with parents/carers</a:t>
            </a:r>
          </a:p>
          <a:p>
            <a:r>
              <a:rPr lang="en-GB" dirty="0"/>
              <a:t>Development of projects to support and empower community groups</a:t>
            </a:r>
          </a:p>
          <a:p>
            <a:r>
              <a:rPr lang="en-GB" dirty="0"/>
              <a:t>Referrals by professionals (and return to self referral soon)</a:t>
            </a:r>
          </a:p>
        </p:txBody>
      </p:sp>
    </p:spTree>
    <p:extLst>
      <p:ext uri="{BB962C8B-B14F-4D97-AF65-F5344CB8AC3E}">
        <p14:creationId xmlns:p14="http://schemas.microsoft.com/office/powerpoint/2010/main" val="140273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CAMHS Disability</a:t>
            </a:r>
          </a:p>
        </p:txBody>
      </p:sp>
      <p:sp>
        <p:nvSpPr>
          <p:cNvPr id="3" name="Content Placeholder 2"/>
          <p:cNvSpPr>
            <a:spLocks noGrp="1"/>
          </p:cNvSpPr>
          <p:nvPr>
            <p:ph idx="1"/>
          </p:nvPr>
        </p:nvSpPr>
        <p:spPr/>
        <p:txBody>
          <a:bodyPr/>
          <a:lstStyle/>
          <a:p>
            <a:r>
              <a:rPr lang="en-GB" dirty="0"/>
              <a:t>0-19</a:t>
            </a:r>
          </a:p>
          <a:p>
            <a:r>
              <a:rPr lang="en-GB" dirty="0"/>
              <a:t>Dual difficulties: mental health/emotional needs &amp; disability</a:t>
            </a:r>
          </a:p>
          <a:p>
            <a:r>
              <a:rPr lang="en-GB" dirty="0"/>
              <a:t>Autism Spectrum Disorder with disability</a:t>
            </a:r>
          </a:p>
          <a:p>
            <a:r>
              <a:rPr lang="en-GB" dirty="0"/>
              <a:t>Under medical/therapy teams at Hackney Ark</a:t>
            </a:r>
          </a:p>
          <a:p>
            <a:r>
              <a:rPr lang="en-GB" dirty="0"/>
              <a:t>Assessment, diagnosis, psycho-pharmacological intervention, therapeutic/behaviour support &amp; intervention (parenting groups, sibling groups, ASD support), play specialist</a:t>
            </a:r>
          </a:p>
          <a:p>
            <a:r>
              <a:rPr lang="en-GB" dirty="0"/>
              <a:t>Referral by professional or self referral by families known to the Ark</a:t>
            </a:r>
          </a:p>
        </p:txBody>
      </p:sp>
    </p:spTree>
    <p:extLst>
      <p:ext uri="{BB962C8B-B14F-4D97-AF65-F5344CB8AC3E}">
        <p14:creationId xmlns:p14="http://schemas.microsoft.com/office/powerpoint/2010/main" val="273613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5492</TotalTime>
  <Words>1997</Words>
  <Application>Microsoft Macintosh PowerPoint</Application>
  <PresentationFormat>Widescreen</PresentationFormat>
  <Paragraphs>464</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City &amp; Hackney CAMHS Alliance Understanding how CAMHS works </vt:lpstr>
      <vt:lpstr>The local picture - age</vt:lpstr>
      <vt:lpstr>The local picture – mental health disorders </vt:lpstr>
      <vt:lpstr>The local picture – meeting need</vt:lpstr>
      <vt:lpstr>The local picture in CYPMH </vt:lpstr>
      <vt:lpstr>Young Futures Commission</vt:lpstr>
      <vt:lpstr>CAMHS Alliance in City &amp; Hackney</vt:lpstr>
      <vt:lpstr>First Steps</vt:lpstr>
      <vt:lpstr>CAMHS Disability</vt:lpstr>
      <vt:lpstr>Referrals to First Steps</vt:lpstr>
      <vt:lpstr>Specialist CAMHS</vt:lpstr>
      <vt:lpstr>Referrals to Specialist CAMHS</vt:lpstr>
      <vt:lpstr>Children &amp; Families Clinical Service</vt:lpstr>
      <vt:lpstr>Off Centre</vt:lpstr>
      <vt:lpstr>Family Action</vt:lpstr>
      <vt:lpstr>Young Hackney</vt:lpstr>
      <vt:lpstr>CAMHS Extended Crisis Service</vt:lpstr>
      <vt:lpstr>Kooth.com</vt:lpstr>
      <vt:lpstr>PowerPoint Presentation</vt:lpstr>
      <vt:lpstr>Healios</vt:lpstr>
      <vt:lpstr>St Joseph’s Bereavement Service</vt:lpstr>
      <vt:lpstr>Growing Minds</vt:lpstr>
      <vt:lpstr>WAMHS</vt:lpstr>
      <vt:lpstr>Wellbeing Framework</vt:lpstr>
      <vt:lpstr>CAMHS Worker in School Role</vt:lpstr>
      <vt:lpstr>Mental Health Support Team (in schools)</vt:lpstr>
      <vt:lpstr>Information</vt:lpstr>
      <vt:lpstr>Current challenges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Niebieszczanski</dc:creator>
  <cp:lastModifiedBy>Rose White</cp:lastModifiedBy>
  <cp:revision>62</cp:revision>
  <dcterms:created xsi:type="dcterms:W3CDTF">2020-01-15T15:15:18Z</dcterms:created>
  <dcterms:modified xsi:type="dcterms:W3CDTF">2021-01-13T16:51:18Z</dcterms:modified>
</cp:coreProperties>
</file>